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43"/>
  </p:notesMasterIdLst>
  <p:handoutMasterIdLst>
    <p:handoutMasterId r:id="rId44"/>
  </p:handoutMasterIdLst>
  <p:sldIdLst>
    <p:sldId id="695" r:id="rId2"/>
    <p:sldId id="672" r:id="rId3"/>
    <p:sldId id="710" r:id="rId4"/>
    <p:sldId id="711" r:id="rId5"/>
    <p:sldId id="699" r:id="rId6"/>
    <p:sldId id="700" r:id="rId7"/>
    <p:sldId id="742" r:id="rId8"/>
    <p:sldId id="746" r:id="rId9"/>
    <p:sldId id="702" r:id="rId10"/>
    <p:sldId id="749" r:id="rId11"/>
    <p:sldId id="703" r:id="rId12"/>
    <p:sldId id="750" r:id="rId13"/>
    <p:sldId id="751" r:id="rId14"/>
    <p:sldId id="730" r:id="rId15"/>
    <p:sldId id="756" r:id="rId16"/>
    <p:sldId id="765" r:id="rId17"/>
    <p:sldId id="743" r:id="rId18"/>
    <p:sldId id="760" r:id="rId19"/>
    <p:sldId id="753" r:id="rId20"/>
    <p:sldId id="732" r:id="rId21"/>
    <p:sldId id="757" r:id="rId22"/>
    <p:sldId id="734" r:id="rId23"/>
    <p:sldId id="759" r:id="rId24"/>
    <p:sldId id="755" r:id="rId25"/>
    <p:sldId id="735" r:id="rId26"/>
    <p:sldId id="736" r:id="rId27"/>
    <p:sldId id="761" r:id="rId28"/>
    <p:sldId id="737" r:id="rId29"/>
    <p:sldId id="752" r:id="rId30"/>
    <p:sldId id="739" r:id="rId31"/>
    <p:sldId id="762" r:id="rId32"/>
    <p:sldId id="673" r:id="rId33"/>
    <p:sldId id="708" r:id="rId34"/>
    <p:sldId id="709" r:id="rId35"/>
    <p:sldId id="698" r:id="rId36"/>
    <p:sldId id="758" r:id="rId37"/>
    <p:sldId id="729" r:id="rId38"/>
    <p:sldId id="748" r:id="rId39"/>
    <p:sldId id="731" r:id="rId40"/>
    <p:sldId id="763" r:id="rId41"/>
    <p:sldId id="764" r:id="rId42"/>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8C2"/>
    <a:srgbClr val="C000B2"/>
    <a:srgbClr val="0065BD"/>
    <a:srgbClr val="074FB0"/>
    <a:srgbClr val="C0C0C0"/>
    <a:srgbClr val="000000"/>
    <a:srgbClr val="41BEFF"/>
    <a:srgbClr val="FF8000"/>
    <a:srgbClr val="CB6C1D"/>
    <a:srgbClr val="91AC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28" autoAdjust="0"/>
    <p:restoredTop sz="95481" autoAdjust="0"/>
  </p:normalViewPr>
  <p:slideViewPr>
    <p:cSldViewPr>
      <p:cViewPr varScale="1">
        <p:scale>
          <a:sx n="86" d="100"/>
          <a:sy n="86" d="100"/>
        </p:scale>
        <p:origin x="312" y="58"/>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32</a:t>
            </a:fld>
            <a:endParaRPr lang="de-DE" dirty="0"/>
          </a:p>
        </p:txBody>
      </p:sp>
    </p:spTree>
    <p:extLst>
      <p:ext uri="{BB962C8B-B14F-4D97-AF65-F5344CB8AC3E}">
        <p14:creationId xmlns:p14="http://schemas.microsoft.com/office/powerpoint/2010/main" val="391993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dirty="0">
                <a:solidFill>
                  <a:schemeClr val="tx1"/>
                </a:solidFill>
                <a:effectLst/>
                <a:latin typeface="+mn-lt"/>
                <a:ea typeface="+mn-ea"/>
                <a:cs typeface="Arial" pitchFamily="34" charset="0"/>
              </a:rPr>
              <a:t>Technical University of Munich (TUM)</a:t>
            </a:r>
          </a:p>
          <a:p>
            <a:r>
              <a:rPr lang="en-AU" sz="1050" kern="1200" noProof="0" dirty="0">
                <a:solidFill>
                  <a:schemeClr val="tx1"/>
                </a:solidFill>
                <a:effectLst/>
                <a:latin typeface="+mn-lt"/>
                <a:ea typeface="+mn-ea"/>
                <a:cs typeface="Arial" pitchFamily="34" charset="0"/>
              </a:rPr>
              <a:t>TUM School of CIT</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Department of Computer Science (CS)</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Chair</a:t>
            </a:r>
            <a:r>
              <a:rPr lang="en-AU" sz="1050" kern="1200" baseline="0" noProof="0" dirty="0">
                <a:solidFill>
                  <a:schemeClr val="tx1"/>
                </a:solidFill>
                <a:effectLst/>
                <a:latin typeface="+mn-lt"/>
                <a:ea typeface="+mn-ea"/>
                <a:cs typeface="Arial" pitchFamily="34" charset="0"/>
              </a:rPr>
              <a:t> </a:t>
            </a:r>
            <a:r>
              <a:rPr lang="en-AU" sz="1050" kern="1200" noProof="0" dirty="0">
                <a:solidFill>
                  <a:schemeClr val="tx1"/>
                </a:solidFill>
                <a:effectLst/>
                <a:latin typeface="+mn-lt"/>
                <a:ea typeface="+mn-ea"/>
                <a:cs typeface="Arial" pitchFamily="34" charset="0"/>
              </a:rPr>
              <a:t>of Software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p:extLst>
    <p:ext uri="{DCECCB84-F9BA-43D5-87BE-67443E8EF086}">
      <p15:sldGuideLst xmlns:p15="http://schemas.microsoft.com/office/powerpoint/2012/main">
        <p15:guide id="1" orient="horz" pos="2160">
          <p15:clr>
            <a:srgbClr val="FBAE40"/>
          </p15:clr>
        </p15:guide>
        <p15:guide id="2" pos="687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YYMMDD Author Title</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YYMMDD Author Title</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a:t>YYMMDD Author Title</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YYMMDD Author Title</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hyperlink" Target="https://desfontain.es/privacy/bottom-up-differential-privacy.html" TargetMode="External"/><Relationship Id="rId2" Type="http://schemas.openxmlformats.org/officeDocument/2006/relationships/hyperlink" Target="https://doi.org/10.1145/3243734.3243818" TargetMode="External"/><Relationship Id="rId1" Type="http://schemas.openxmlformats.org/officeDocument/2006/relationships/slideLayout" Target="../slideLayouts/slideLayout2.xml"/><Relationship Id="rId4" Type="http://schemas.openxmlformats.org/officeDocument/2006/relationships/hyperlink" Target="https://www.gartner.com/smarterwithgartner/5-trends-drive-the-gartner-hype-cycle-for-emerging-technologies-2020"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431371" y="3076976"/>
            <a:ext cx="11432843" cy="1141439"/>
          </a:xfrm>
        </p:spPr>
        <p:txBody>
          <a:bodyPr/>
          <a:lstStyle/>
          <a:p>
            <a:r>
              <a:rPr lang="de-DE" dirty="0" err="1"/>
              <a:t>Investigating</a:t>
            </a:r>
            <a:r>
              <a:rPr lang="de-DE" dirty="0"/>
              <a:t> </a:t>
            </a:r>
            <a:r>
              <a:rPr lang="de-DE" dirty="0" err="1"/>
              <a:t>the</a:t>
            </a:r>
            <a:r>
              <a:rPr lang="de-DE" dirty="0"/>
              <a:t> State-</a:t>
            </a:r>
            <a:r>
              <a:rPr lang="de-DE" dirty="0" err="1"/>
              <a:t>of</a:t>
            </a:r>
            <a:r>
              <a:rPr lang="de-DE" dirty="0"/>
              <a:t>-</a:t>
            </a:r>
            <a:r>
              <a:rPr lang="de-DE" dirty="0" err="1"/>
              <a:t>the</a:t>
            </a:r>
            <a:r>
              <a:rPr lang="de-DE" dirty="0"/>
              <a:t>-Art </a:t>
            </a:r>
            <a:r>
              <a:rPr lang="de-DE" dirty="0" err="1"/>
              <a:t>of</a:t>
            </a:r>
            <a:r>
              <a:rPr lang="de-DE" dirty="0"/>
              <a:t> Differential Privacy in Natural Language Processing</a:t>
            </a:r>
          </a:p>
        </p:txBody>
      </p:sp>
      <p:sp>
        <p:nvSpPr>
          <p:cNvPr id="13" name="Textplatzhalter 12"/>
          <p:cNvSpPr>
            <a:spLocks noGrp="1"/>
          </p:cNvSpPr>
          <p:nvPr>
            <p:ph type="body" sz="quarter" idx="10"/>
          </p:nvPr>
        </p:nvSpPr>
        <p:spPr/>
        <p:txBody>
          <a:bodyPr/>
          <a:lstStyle/>
          <a:p>
            <a:r>
              <a:rPr lang="de-DE" dirty="0"/>
              <a:t>Natalia </a:t>
            </a:r>
            <a:r>
              <a:rPr lang="de-DE" dirty="0" err="1"/>
              <a:t>Milanova</a:t>
            </a:r>
            <a:endParaRPr lang="de-DE" dirty="0"/>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AU" kern="0" dirty="0"/>
              <a:t>23.10.2023, Bachelor’s Thesis Final Presentation</a:t>
            </a:r>
          </a:p>
        </p:txBody>
      </p:sp>
    </p:spTree>
    <p:extLst>
      <p:ext uri="{BB962C8B-B14F-4D97-AF65-F5344CB8AC3E}">
        <p14:creationId xmlns:p14="http://schemas.microsoft.com/office/powerpoint/2010/main" val="132760578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a:xfrm>
            <a:off x="334437" y="992579"/>
            <a:ext cx="5662084" cy="661976"/>
          </a:xfrm>
        </p:spPr>
        <p:txBody>
          <a:bodyPr anchor="ctr"/>
          <a:lstStyle/>
          <a:p>
            <a:pPr algn="ctr"/>
            <a:r>
              <a:rPr lang="en-US" dirty="0"/>
              <a:t>Literature Review</a:t>
            </a:r>
          </a:p>
        </p:txBody>
      </p:sp>
      <p:sp>
        <p:nvSpPr>
          <p:cNvPr id="3" name="Контейнер за съдържание 2"/>
          <p:cNvSpPr>
            <a:spLocks noGrp="1"/>
          </p:cNvSpPr>
          <p:nvPr>
            <p:ph sz="half" idx="2"/>
          </p:nvPr>
        </p:nvSpPr>
        <p:spPr/>
        <p:txBody>
          <a:bodyPr/>
          <a:lstStyle/>
          <a:p>
            <a:r>
              <a:rPr lang="en-US" dirty="0"/>
              <a:t>Design Literature Review Strategy</a:t>
            </a:r>
          </a:p>
          <a:p>
            <a:pPr marL="285750" indent="-285750">
              <a:buFont typeface="Wingdings" panose="05000000000000000000" pitchFamily="2" charset="2"/>
              <a:buChar char="§"/>
            </a:pPr>
            <a:r>
              <a:rPr lang="en-US" dirty="0"/>
              <a:t>Databases:</a:t>
            </a:r>
          </a:p>
          <a:p>
            <a:pPr marL="642937" lvl="1" indent="-285750">
              <a:buFont typeface="Wingdings" panose="05000000000000000000" pitchFamily="2" charset="2"/>
              <a:buChar char="Ø"/>
            </a:pPr>
            <a:r>
              <a:rPr lang="en-US" dirty="0"/>
              <a:t>Google Scholar, Scopus, IEEE</a:t>
            </a:r>
          </a:p>
          <a:p>
            <a:pPr marL="285750" indent="-285750">
              <a:buFont typeface="Wingdings" panose="05000000000000000000" pitchFamily="2" charset="2"/>
              <a:buChar char="§"/>
            </a:pPr>
            <a:r>
              <a:rPr lang="en-US" dirty="0"/>
              <a:t>Inclusion criteria</a:t>
            </a:r>
          </a:p>
          <a:p>
            <a:pPr marL="285750" indent="-285750">
              <a:buFont typeface="Wingdings" panose="05000000000000000000" pitchFamily="2" charset="2"/>
              <a:buChar char="§"/>
            </a:pPr>
            <a:r>
              <a:rPr lang="en-US" dirty="0"/>
              <a:t>Exclusion criteria</a:t>
            </a:r>
          </a:p>
          <a:p>
            <a:pPr marL="0" indent="0"/>
            <a:endParaRPr lang="en-US" dirty="0"/>
          </a:p>
          <a:p>
            <a:pPr marL="0" indent="0"/>
            <a:endParaRPr lang="en-US" dirty="0"/>
          </a:p>
          <a:p>
            <a:pPr marL="285750" indent="-285750">
              <a:buFont typeface="Wingdings" panose="05000000000000000000" pitchFamily="2" charset="2"/>
              <a:buChar char="§"/>
            </a:pPr>
            <a:r>
              <a:rPr lang="en-US" b="1" dirty="0"/>
              <a:t>~ 102 scientific papers</a:t>
            </a:r>
          </a:p>
          <a:p>
            <a:pPr marL="285750" indent="-285750">
              <a:buFont typeface="Wingdings" panose="05000000000000000000" pitchFamily="2" charset="2"/>
              <a:buChar char="§"/>
            </a:pPr>
            <a:r>
              <a:rPr lang="en-US" b="1" dirty="0"/>
              <a:t>Search properties of Differential Privacy</a:t>
            </a:r>
          </a:p>
          <a:p>
            <a:pPr marL="285750" indent="-285750">
              <a:buFont typeface="Wingdings" panose="05000000000000000000" pitchFamily="2" charset="2"/>
              <a:buChar char="§"/>
            </a:pPr>
            <a:r>
              <a:rPr lang="en-US" dirty="0"/>
              <a:t>Based on the results, determine how this properties can be mapped to NLP use cases appropriately</a:t>
            </a:r>
          </a:p>
          <a:p>
            <a:pPr marL="285750" indent="-285750">
              <a:buFont typeface="Wingdings" panose="05000000000000000000" pitchFamily="2" charset="2"/>
              <a:buChar char="§"/>
            </a:pPr>
            <a:r>
              <a:rPr lang="en-US" dirty="0"/>
              <a:t>Foundation for the semi-structured interviews</a:t>
            </a:r>
          </a:p>
          <a:p>
            <a:endParaRPr lang="en-US" dirty="0"/>
          </a:p>
        </p:txBody>
      </p:sp>
      <p:sp>
        <p:nvSpPr>
          <p:cNvPr id="4" name="Текстов контейнер 3"/>
          <p:cNvSpPr>
            <a:spLocks noGrp="1"/>
          </p:cNvSpPr>
          <p:nvPr>
            <p:ph type="body" sz="quarter" idx="3"/>
          </p:nvPr>
        </p:nvSpPr>
        <p:spPr>
          <a:xfrm>
            <a:off x="6193367" y="992580"/>
            <a:ext cx="5664200" cy="661975"/>
          </a:xfrm>
        </p:spPr>
        <p:txBody>
          <a:bodyPr anchor="ctr"/>
          <a:lstStyle/>
          <a:p>
            <a:pPr algn="ctr"/>
            <a:r>
              <a:rPr lang="en-US" dirty="0"/>
              <a:t>Semi-structured Interviews</a:t>
            </a:r>
          </a:p>
        </p:txBody>
      </p:sp>
      <p:sp>
        <p:nvSpPr>
          <p:cNvPr id="5" name="Контейнер за съдържание 4"/>
          <p:cNvSpPr>
            <a:spLocks noGrp="1"/>
          </p:cNvSpPr>
          <p:nvPr>
            <p:ph sz="quarter" idx="4"/>
          </p:nvPr>
        </p:nvSpPr>
        <p:spPr/>
        <p:txBody>
          <a:bodyPr/>
          <a:lstStyle/>
          <a:p>
            <a:r>
              <a:rPr lang="en-US" dirty="0"/>
              <a:t>Design interview based on the findings</a:t>
            </a:r>
          </a:p>
          <a:p>
            <a:endParaRPr lang="en-US" dirty="0"/>
          </a:p>
          <a:p>
            <a:r>
              <a:rPr lang="en-US" dirty="0"/>
              <a:t>Semi-structured Interviews with</a:t>
            </a:r>
          </a:p>
          <a:p>
            <a:pPr marL="285750" indent="-285750">
              <a:buFont typeface="Wingdings" panose="05000000000000000000" pitchFamily="2" charset="2"/>
              <a:buChar char="§"/>
            </a:pPr>
            <a:r>
              <a:rPr lang="en-US" dirty="0"/>
              <a:t>Scientists drawn from the papers</a:t>
            </a:r>
          </a:p>
          <a:p>
            <a:pPr marL="285750" indent="-285750">
              <a:buFont typeface="Wingdings" panose="05000000000000000000" pitchFamily="2" charset="2"/>
              <a:buChar char="§"/>
            </a:pPr>
            <a:r>
              <a:rPr lang="en-US" dirty="0"/>
              <a:t>Practitioners</a:t>
            </a:r>
          </a:p>
          <a:p>
            <a:endParaRPr lang="en-US" dirty="0"/>
          </a:p>
          <a:p>
            <a:r>
              <a:rPr lang="en-US" dirty="0"/>
              <a:t>Synthesis</a:t>
            </a:r>
          </a:p>
          <a:p>
            <a:endParaRPr lang="en-US" dirty="0"/>
          </a:p>
          <a:p>
            <a:r>
              <a:rPr lang="en-US" dirty="0"/>
              <a:t>Derive Research Results</a:t>
            </a:r>
          </a:p>
        </p:txBody>
      </p:sp>
      <p:sp>
        <p:nvSpPr>
          <p:cNvPr id="6" name="Заглавие 5"/>
          <p:cNvSpPr>
            <a:spLocks noGrp="1"/>
          </p:cNvSpPr>
          <p:nvPr>
            <p:ph type="title"/>
          </p:nvPr>
        </p:nvSpPr>
        <p:spPr/>
        <p:txBody>
          <a:bodyPr/>
          <a:lstStyle/>
          <a:p>
            <a:r>
              <a:rPr lang="en-US" dirty="0"/>
              <a:t>Research Methodology</a:t>
            </a:r>
          </a:p>
        </p:txBody>
      </p:sp>
      <p:sp>
        <p:nvSpPr>
          <p:cNvPr id="7" name="Контейнер за дата 6"/>
          <p:cNvSpPr>
            <a:spLocks noGrp="1"/>
          </p:cNvSpPr>
          <p:nvPr>
            <p:ph type="dt" sz="half" idx="10"/>
          </p:nvPr>
        </p:nvSpPr>
        <p:spPr/>
        <p:txBody>
          <a:bodyPr/>
          <a:lstStyle/>
          <a:p>
            <a:pPr>
              <a:defRPr/>
            </a:pPr>
            <a:r>
              <a:rPr lang="de-DE" noProof="0"/>
              <a:t>© sebis</a:t>
            </a:r>
            <a:endParaRPr lang="en-US" noProof="0" dirty="0"/>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a:defRPr/>
            </a:pPr>
            <a:fld id="{34A2CCB4-7108-4850-98BC-50E3A501EADB}" type="slidenum">
              <a:rPr lang="en-US" noProof="0" smtClean="0"/>
              <a:pPr>
                <a:defRPr/>
              </a:pPr>
              <a:t>10</a:t>
            </a:fld>
            <a:endParaRPr lang="en-US" noProof="0" dirty="0"/>
          </a:p>
        </p:txBody>
      </p:sp>
      <p:cxnSp>
        <p:nvCxnSpPr>
          <p:cNvPr id="11" name="Съединител с чупка 10"/>
          <p:cNvCxnSpPr/>
          <p:nvPr/>
        </p:nvCxnSpPr>
        <p:spPr bwMode="auto">
          <a:xfrm rot="5400000" flipH="1" flipV="1">
            <a:off x="3382424" y="774633"/>
            <a:ext cx="5424095" cy="5859988"/>
          </a:xfrm>
          <a:prstGeom prst="bentConnector5">
            <a:avLst>
              <a:gd name="adj1" fmla="val -1553"/>
              <a:gd name="adj2" fmla="val 49991"/>
              <a:gd name="adj3" fmla="val 104215"/>
            </a:avLst>
          </a:prstGeom>
          <a:ln w="41275">
            <a:solidFill>
              <a:schemeClr val="tx1">
                <a:alpha val="50000"/>
              </a:schemeClr>
            </a:solidFill>
            <a:headEnd type="none" w="med" len="med"/>
            <a:tailEnd type="triangle" w="lg"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7590024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a:t>Research Methodology</a:t>
            </a:r>
          </a:p>
        </p:txBody>
      </p:sp>
      <p:pic>
        <p:nvPicPr>
          <p:cNvPr id="7" name="Контейнер за съдържание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75202" y="1218525"/>
            <a:ext cx="1695771" cy="890280"/>
          </a:xfrm>
        </p:spPr>
      </p:pic>
      <p:sp>
        <p:nvSpPr>
          <p:cNvPr id="4" name="Контейнер за дата 3"/>
          <p:cNvSpPr>
            <a:spLocks noGrp="1"/>
          </p:cNvSpPr>
          <p:nvPr>
            <p:ph type="dt" sz="half" idx="10"/>
          </p:nvPr>
        </p:nvSpPr>
        <p:spPr/>
        <p:txBody>
          <a:bodyPr/>
          <a:lstStyle/>
          <a:p>
            <a:pPr>
              <a:defRPr/>
            </a:pPr>
            <a:r>
              <a:rPr lang="de-DE"/>
              <a:t>© sebis</a:t>
            </a:r>
            <a:endParaRPr lang="de-DE" dirty="0"/>
          </a:p>
        </p:txBody>
      </p:sp>
      <p:sp>
        <p:nvSpPr>
          <p:cNvPr id="5" name="Контейнер за долния колонтитул 4"/>
          <p:cNvSpPr>
            <a:spLocks noGrp="1"/>
          </p:cNvSpPr>
          <p:nvPr>
            <p:ph type="ftr" sz="quarter" idx="11"/>
          </p:nvPr>
        </p:nvSpPr>
        <p:spPr>
          <a:xfrm>
            <a:off x="332902" y="6569075"/>
            <a:ext cx="5761567" cy="288925"/>
          </a:xfrm>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Контейнер за номер на слайда 5"/>
          <p:cNvSpPr>
            <a:spLocks noGrp="1"/>
          </p:cNvSpPr>
          <p:nvPr>
            <p:ph type="sldNum" sz="quarter" idx="12"/>
          </p:nvPr>
        </p:nvSpPr>
        <p:spPr/>
        <p:txBody>
          <a:bodyPr/>
          <a:lstStyle/>
          <a:p>
            <a:pPr>
              <a:defRPr/>
            </a:pPr>
            <a:fld id="{05BC9FAB-BDC1-47C0-A8BB-6E12A8205D33}" type="slidenum">
              <a:rPr lang="de-DE" smtClean="0"/>
              <a:pPr>
                <a:defRPr/>
              </a:pPr>
              <a:t>11</a:t>
            </a:fld>
            <a:endParaRPr lang="de-DE" dirty="0"/>
          </a:p>
        </p:txBody>
      </p:sp>
      <p:pic>
        <p:nvPicPr>
          <p:cNvPr id="8" name="Картина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21198" y="1220067"/>
            <a:ext cx="1473271" cy="888738"/>
          </a:xfrm>
          <a:prstGeom prst="rect">
            <a:avLst/>
          </a:prstGeom>
        </p:spPr>
      </p:pic>
      <p:pic>
        <p:nvPicPr>
          <p:cNvPr id="9" name="Картина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34400" y="1170864"/>
            <a:ext cx="2954308" cy="1122850"/>
          </a:xfrm>
          <a:prstGeom prst="rect">
            <a:avLst/>
          </a:prstGeom>
        </p:spPr>
      </p:pic>
      <p:sp>
        <p:nvSpPr>
          <p:cNvPr id="10" name="Текстово поле 9"/>
          <p:cNvSpPr txBox="1"/>
          <p:nvPr/>
        </p:nvSpPr>
        <p:spPr>
          <a:xfrm>
            <a:off x="135158" y="2210576"/>
            <a:ext cx="277585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latin typeface="Arial" pitchFamily="34" charset="0"/>
              </a:rPr>
              <a:t>Define Keywords </a:t>
            </a:r>
          </a:p>
        </p:txBody>
      </p:sp>
      <p:sp>
        <p:nvSpPr>
          <p:cNvPr id="12" name="Текстово поле 11"/>
          <p:cNvSpPr txBox="1"/>
          <p:nvPr/>
        </p:nvSpPr>
        <p:spPr>
          <a:xfrm>
            <a:off x="4266984" y="2108805"/>
            <a:ext cx="2181698"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latin typeface="Arial" pitchFamily="34" charset="0"/>
              </a:rPr>
              <a:t>Identify relevant scientific literature</a:t>
            </a:r>
          </a:p>
        </p:txBody>
      </p:sp>
      <p:sp>
        <p:nvSpPr>
          <p:cNvPr id="14" name="Текстово поле 13"/>
          <p:cNvSpPr txBox="1"/>
          <p:nvPr/>
        </p:nvSpPr>
        <p:spPr>
          <a:xfrm flipH="1">
            <a:off x="8029668" y="2061638"/>
            <a:ext cx="3505200"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latin typeface="Arial" pitchFamily="34" charset="0"/>
              </a:rPr>
              <a:t>Put the found characteristics in order  </a:t>
            </a:r>
          </a:p>
        </p:txBody>
      </p:sp>
      <p:cxnSp>
        <p:nvCxnSpPr>
          <p:cNvPr id="16" name="Съединител &quot;права стрелка&quot; 15"/>
          <p:cNvCxnSpPr/>
          <p:nvPr/>
        </p:nvCxnSpPr>
        <p:spPr bwMode="auto">
          <a:xfrm>
            <a:off x="3124200" y="1600200"/>
            <a:ext cx="762000"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pic>
        <p:nvPicPr>
          <p:cNvPr id="17" name="Картина 16"/>
          <p:cNvPicPr>
            <a:picLocks noChangeAspect="1"/>
          </p:cNvPicPr>
          <p:nvPr/>
        </p:nvPicPr>
        <p:blipFill>
          <a:blip r:embed="rId5"/>
          <a:stretch>
            <a:fillRect/>
          </a:stretch>
        </p:blipFill>
        <p:spPr>
          <a:xfrm>
            <a:off x="7086600" y="1604651"/>
            <a:ext cx="847417" cy="164606"/>
          </a:xfrm>
          <a:prstGeom prst="rect">
            <a:avLst/>
          </a:prstGeom>
        </p:spPr>
      </p:pic>
      <p:sp>
        <p:nvSpPr>
          <p:cNvPr id="3" name="Текстово поле 2"/>
          <p:cNvSpPr txBox="1"/>
          <p:nvPr/>
        </p:nvSpPr>
        <p:spPr>
          <a:xfrm>
            <a:off x="572738" y="3112885"/>
            <a:ext cx="10915970" cy="286232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Inspired by the work of </a:t>
            </a:r>
            <a:r>
              <a:rPr lang="en-US" dirty="0" err="1"/>
              <a:t>Gallersd</a:t>
            </a:r>
            <a:r>
              <a:rPr lang="de-DE" dirty="0"/>
              <a:t>ö</a:t>
            </a:r>
            <a:r>
              <a:rPr lang="en-US" dirty="0" err="1"/>
              <a:t>rfer</a:t>
            </a:r>
            <a:r>
              <a:rPr lang="en-US" dirty="0"/>
              <a:t> and </a:t>
            </a:r>
            <a:r>
              <a:rPr lang="en-US" dirty="0" err="1"/>
              <a:t>Matthes</a:t>
            </a:r>
            <a:r>
              <a:rPr lang="en-US" dirty="0"/>
              <a:t> [13], who in order to find valid use cases searched for:</a:t>
            </a:r>
          </a:p>
          <a:p>
            <a:endParaRPr lang="en-US" dirty="0"/>
          </a:p>
          <a:p>
            <a:pPr marL="285750" indent="-285750">
              <a:buFont typeface="Wingdings" panose="05000000000000000000" pitchFamily="2" charset="2"/>
              <a:buChar char="§"/>
            </a:pPr>
            <a:r>
              <a:rPr lang="en-US" dirty="0"/>
              <a:t>Requirements: mandatory features of Blockchain usage </a:t>
            </a:r>
          </a:p>
          <a:p>
            <a:pPr marL="285750" indent="-285750">
              <a:buFont typeface="Wingdings" panose="05000000000000000000" pitchFamily="2" charset="2"/>
              <a:buChar char="§"/>
            </a:pPr>
            <a:r>
              <a:rPr lang="en-US" dirty="0"/>
              <a:t>Supporting characteristics: features of Blockchain that make it recommendable</a:t>
            </a:r>
          </a:p>
          <a:p>
            <a:pPr marL="285750" indent="-285750">
              <a:buFont typeface="Wingdings" panose="05000000000000000000" pitchFamily="2" charset="2"/>
              <a:buChar char="§"/>
            </a:pPr>
            <a:endParaRPr lang="en-US" dirty="0"/>
          </a:p>
          <a:p>
            <a:r>
              <a:rPr lang="en-US" dirty="0"/>
              <a:t>We were also motivated to split the found characteristics into two categories:</a:t>
            </a:r>
          </a:p>
          <a:p>
            <a:endParaRPr lang="en-US" dirty="0">
              <a:latin typeface="Arial" pitchFamily="34" charset="0"/>
            </a:endParaRPr>
          </a:p>
          <a:p>
            <a:pPr marL="285750" indent="-285750">
              <a:buFont typeface="Wingdings" panose="05000000000000000000" pitchFamily="2" charset="2"/>
              <a:buChar char="§"/>
            </a:pPr>
            <a:r>
              <a:rPr lang="en-US" dirty="0">
                <a:latin typeface="Arial" pitchFamily="34" charset="0"/>
              </a:rPr>
              <a:t>Strict requirements: mandatory characteristics of differential privacy that make its use possible</a:t>
            </a:r>
          </a:p>
          <a:p>
            <a:pPr marL="285750" indent="-285750">
              <a:buFont typeface="Wingdings" panose="05000000000000000000" pitchFamily="2" charset="2"/>
              <a:buChar char="§"/>
            </a:pPr>
            <a:r>
              <a:rPr lang="en-US" dirty="0">
                <a:latin typeface="Arial" pitchFamily="34" charset="0"/>
              </a:rPr>
              <a:t>Lenient requirements: additional characteristics of differential privacy that make the technology more suitable and might serve as guidance whether or not it is advisable to use differential privacy</a:t>
            </a:r>
          </a:p>
        </p:txBody>
      </p:sp>
      <p:sp>
        <p:nvSpPr>
          <p:cNvPr id="18" name="Контейнер за долния колонтитул 4">
            <a:extLst>
              <a:ext uri="{FF2B5EF4-FFF2-40B4-BE49-F238E27FC236}">
                <a16:creationId xmlns:a16="http://schemas.microsoft.com/office/drawing/2014/main" id="{DCA7F02A-2A62-46C6-9EA1-72B9C4441C09}"/>
              </a:ext>
            </a:extLst>
          </p:cNvPr>
          <p:cNvSpPr txBox="1">
            <a:spLocks/>
          </p:cNvSpPr>
          <p:nvPr/>
        </p:nvSpPr>
        <p:spPr bwMode="auto">
          <a:xfrm>
            <a:off x="5763684" y="6280150"/>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r">
              <a:defRPr/>
            </a:pPr>
            <a:r>
              <a:rPr lang="de-DE" dirty="0"/>
              <a:t>[10]:image3</a:t>
            </a:r>
          </a:p>
          <a:p>
            <a:pPr algn="r">
              <a:defRPr/>
            </a:pPr>
            <a:r>
              <a:rPr lang="de-DE" dirty="0"/>
              <a:t>[11]:image4</a:t>
            </a:r>
          </a:p>
          <a:p>
            <a:pPr algn="r">
              <a:defRPr/>
            </a:pPr>
            <a:r>
              <a:rPr lang="de-DE" dirty="0"/>
              <a:t>[12]:image5</a:t>
            </a:r>
          </a:p>
        </p:txBody>
      </p:sp>
    </p:spTree>
    <p:extLst>
      <p:ext uri="{BB962C8B-B14F-4D97-AF65-F5344CB8AC3E}">
        <p14:creationId xmlns:p14="http://schemas.microsoft.com/office/powerpoint/2010/main" val="24979610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a:xfrm>
            <a:off x="334437" y="992579"/>
            <a:ext cx="5662084" cy="661976"/>
          </a:xfrm>
        </p:spPr>
        <p:txBody>
          <a:bodyPr anchor="ctr"/>
          <a:lstStyle/>
          <a:p>
            <a:pPr algn="ctr"/>
            <a:r>
              <a:rPr lang="en-US" dirty="0"/>
              <a:t>Literature Review</a:t>
            </a:r>
          </a:p>
        </p:txBody>
      </p:sp>
      <p:sp>
        <p:nvSpPr>
          <p:cNvPr id="3" name="Контейнер за съдържание 2"/>
          <p:cNvSpPr>
            <a:spLocks noGrp="1"/>
          </p:cNvSpPr>
          <p:nvPr>
            <p:ph sz="half" idx="2"/>
          </p:nvPr>
        </p:nvSpPr>
        <p:spPr/>
        <p:txBody>
          <a:bodyPr/>
          <a:lstStyle/>
          <a:p>
            <a:r>
              <a:rPr lang="en-US" dirty="0"/>
              <a:t>Design Literature Review Strategy</a:t>
            </a:r>
          </a:p>
          <a:p>
            <a:pPr marL="285750" indent="-285750">
              <a:buFont typeface="Wingdings" panose="05000000000000000000" pitchFamily="2" charset="2"/>
              <a:buChar char="§"/>
            </a:pPr>
            <a:r>
              <a:rPr lang="en-US" dirty="0"/>
              <a:t>Databases:</a:t>
            </a:r>
          </a:p>
          <a:p>
            <a:pPr marL="642937" lvl="1" indent="-285750">
              <a:buFont typeface="Wingdings" panose="05000000000000000000" pitchFamily="2" charset="2"/>
              <a:buChar char="Ø"/>
            </a:pPr>
            <a:r>
              <a:rPr lang="en-US" dirty="0"/>
              <a:t>Google Scholar, Scopus, IEEE</a:t>
            </a:r>
          </a:p>
          <a:p>
            <a:pPr marL="285750" indent="-285750">
              <a:buFont typeface="Wingdings" panose="05000000000000000000" pitchFamily="2" charset="2"/>
              <a:buChar char="§"/>
            </a:pPr>
            <a:r>
              <a:rPr lang="en-US" dirty="0"/>
              <a:t>Inclusion criteria</a:t>
            </a:r>
          </a:p>
          <a:p>
            <a:pPr marL="285750" indent="-285750">
              <a:buFont typeface="Wingdings" panose="05000000000000000000" pitchFamily="2" charset="2"/>
              <a:buChar char="§"/>
            </a:pPr>
            <a:r>
              <a:rPr lang="en-US" dirty="0"/>
              <a:t>Exclusion criteria</a:t>
            </a:r>
          </a:p>
          <a:p>
            <a:pPr marL="0" indent="0"/>
            <a:endParaRPr lang="en-US" dirty="0"/>
          </a:p>
          <a:p>
            <a:pPr marL="0" indent="0"/>
            <a:endParaRPr lang="en-US" dirty="0"/>
          </a:p>
          <a:p>
            <a:pPr marL="285750" indent="-285750">
              <a:buFont typeface="Wingdings" panose="05000000000000000000" pitchFamily="2" charset="2"/>
              <a:buChar char="§"/>
            </a:pPr>
            <a:r>
              <a:rPr lang="en-US" dirty="0"/>
              <a:t>~ 102 scientific papers</a:t>
            </a:r>
          </a:p>
          <a:p>
            <a:pPr marL="285750" indent="-285750">
              <a:buFont typeface="Wingdings" panose="05000000000000000000" pitchFamily="2" charset="2"/>
              <a:buChar char="§"/>
            </a:pPr>
            <a:r>
              <a:rPr lang="en-US" dirty="0"/>
              <a:t>Search properties of Differential Privacy</a:t>
            </a:r>
          </a:p>
          <a:p>
            <a:pPr marL="285750" indent="-285750">
              <a:buFont typeface="Wingdings" panose="05000000000000000000" pitchFamily="2" charset="2"/>
              <a:buChar char="§"/>
            </a:pPr>
            <a:r>
              <a:rPr lang="en-US" b="1" dirty="0"/>
              <a:t>Based on the results, determine how this properties can be mapped to NLP use cases appropriately</a:t>
            </a:r>
          </a:p>
          <a:p>
            <a:pPr marL="285750" indent="-285750">
              <a:buFont typeface="Wingdings" panose="05000000000000000000" pitchFamily="2" charset="2"/>
              <a:buChar char="§"/>
            </a:pPr>
            <a:r>
              <a:rPr lang="en-US" b="1" dirty="0"/>
              <a:t>Foundation for the semi-structured interviews</a:t>
            </a:r>
          </a:p>
          <a:p>
            <a:endParaRPr lang="en-US" dirty="0"/>
          </a:p>
        </p:txBody>
      </p:sp>
      <p:sp>
        <p:nvSpPr>
          <p:cNvPr id="4" name="Текстов контейнер 3"/>
          <p:cNvSpPr>
            <a:spLocks noGrp="1"/>
          </p:cNvSpPr>
          <p:nvPr>
            <p:ph type="body" sz="quarter" idx="3"/>
          </p:nvPr>
        </p:nvSpPr>
        <p:spPr>
          <a:xfrm>
            <a:off x="6193367" y="992580"/>
            <a:ext cx="5664200" cy="661975"/>
          </a:xfrm>
        </p:spPr>
        <p:txBody>
          <a:bodyPr anchor="ctr"/>
          <a:lstStyle/>
          <a:p>
            <a:pPr algn="ctr"/>
            <a:r>
              <a:rPr lang="en-US" dirty="0"/>
              <a:t>Semi-structured Interviews</a:t>
            </a:r>
          </a:p>
        </p:txBody>
      </p:sp>
      <p:sp>
        <p:nvSpPr>
          <p:cNvPr id="5" name="Контейнер за съдържание 4"/>
          <p:cNvSpPr>
            <a:spLocks noGrp="1"/>
          </p:cNvSpPr>
          <p:nvPr>
            <p:ph sz="quarter" idx="4"/>
          </p:nvPr>
        </p:nvSpPr>
        <p:spPr/>
        <p:txBody>
          <a:bodyPr/>
          <a:lstStyle/>
          <a:p>
            <a:r>
              <a:rPr lang="en-US" b="1" dirty="0"/>
              <a:t>Design interview based on the findings</a:t>
            </a:r>
          </a:p>
          <a:p>
            <a:endParaRPr lang="en-US" b="1" dirty="0"/>
          </a:p>
          <a:p>
            <a:r>
              <a:rPr lang="en-US" b="1" dirty="0"/>
              <a:t>Semi-structured Interviews with</a:t>
            </a:r>
          </a:p>
          <a:p>
            <a:pPr marL="285750" indent="-285750">
              <a:buFont typeface="Wingdings" panose="05000000000000000000" pitchFamily="2" charset="2"/>
              <a:buChar char="§"/>
            </a:pPr>
            <a:r>
              <a:rPr lang="en-US" b="1" dirty="0"/>
              <a:t>Scientists drawn from the papers</a:t>
            </a:r>
          </a:p>
          <a:p>
            <a:pPr marL="285750" indent="-285750">
              <a:buFont typeface="Wingdings" panose="05000000000000000000" pitchFamily="2" charset="2"/>
              <a:buChar char="§"/>
            </a:pPr>
            <a:r>
              <a:rPr lang="en-US" b="1" dirty="0"/>
              <a:t>Practitioners</a:t>
            </a:r>
          </a:p>
          <a:p>
            <a:endParaRPr lang="en-US" dirty="0"/>
          </a:p>
          <a:p>
            <a:r>
              <a:rPr lang="en-US" dirty="0"/>
              <a:t>Synthesis</a:t>
            </a:r>
          </a:p>
          <a:p>
            <a:endParaRPr lang="en-US" dirty="0"/>
          </a:p>
          <a:p>
            <a:r>
              <a:rPr lang="en-US" dirty="0"/>
              <a:t>Derive Research Results</a:t>
            </a:r>
          </a:p>
        </p:txBody>
      </p:sp>
      <p:sp>
        <p:nvSpPr>
          <p:cNvPr id="6" name="Заглавие 5"/>
          <p:cNvSpPr>
            <a:spLocks noGrp="1"/>
          </p:cNvSpPr>
          <p:nvPr>
            <p:ph type="title"/>
          </p:nvPr>
        </p:nvSpPr>
        <p:spPr/>
        <p:txBody>
          <a:bodyPr/>
          <a:lstStyle/>
          <a:p>
            <a:r>
              <a:rPr lang="en-US" dirty="0"/>
              <a:t>Research Methodology</a:t>
            </a:r>
          </a:p>
        </p:txBody>
      </p:sp>
      <p:sp>
        <p:nvSpPr>
          <p:cNvPr id="7" name="Контейнер за дата 6"/>
          <p:cNvSpPr>
            <a:spLocks noGrp="1"/>
          </p:cNvSpPr>
          <p:nvPr>
            <p:ph type="dt" sz="half" idx="10"/>
          </p:nvPr>
        </p:nvSpPr>
        <p:spPr/>
        <p:txBody>
          <a:bodyPr/>
          <a:lstStyle/>
          <a:p>
            <a:pPr>
              <a:defRPr/>
            </a:pPr>
            <a:r>
              <a:rPr lang="de-DE" noProof="0"/>
              <a:t>© sebis</a:t>
            </a:r>
            <a:endParaRPr lang="en-US" noProof="0" dirty="0"/>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a:defRPr/>
            </a:pPr>
            <a:fld id="{34A2CCB4-7108-4850-98BC-50E3A501EADB}" type="slidenum">
              <a:rPr lang="en-US" noProof="0" smtClean="0"/>
              <a:pPr>
                <a:defRPr/>
              </a:pPr>
              <a:t>12</a:t>
            </a:fld>
            <a:endParaRPr lang="en-US" noProof="0" dirty="0"/>
          </a:p>
        </p:txBody>
      </p:sp>
      <p:cxnSp>
        <p:nvCxnSpPr>
          <p:cNvPr id="11" name="Съединител с чупка 10"/>
          <p:cNvCxnSpPr/>
          <p:nvPr/>
        </p:nvCxnSpPr>
        <p:spPr bwMode="auto">
          <a:xfrm rot="5400000" flipH="1" flipV="1">
            <a:off x="3382423" y="774633"/>
            <a:ext cx="5424095" cy="5859988"/>
          </a:xfrm>
          <a:prstGeom prst="bentConnector5">
            <a:avLst>
              <a:gd name="adj1" fmla="val -1553"/>
              <a:gd name="adj2" fmla="val 49991"/>
              <a:gd name="adj3" fmla="val 104215"/>
            </a:avLst>
          </a:prstGeom>
          <a:ln w="41275">
            <a:solidFill>
              <a:schemeClr val="tx1">
                <a:alpha val="50000"/>
              </a:schemeClr>
            </a:solidFill>
            <a:headEnd type="none" w="med" len="med"/>
            <a:tailEnd type="triangle" w="lg"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6161050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B5670-06F2-4643-8891-11C26778C128}"/>
              </a:ext>
            </a:extLst>
          </p:cNvPr>
          <p:cNvSpPr>
            <a:spLocks noGrp="1"/>
          </p:cNvSpPr>
          <p:nvPr>
            <p:ph type="title"/>
          </p:nvPr>
        </p:nvSpPr>
        <p:spPr/>
        <p:txBody>
          <a:bodyPr/>
          <a:lstStyle/>
          <a:p>
            <a:r>
              <a:rPr lang="en-US" dirty="0"/>
              <a:t>Research Methodology</a:t>
            </a:r>
          </a:p>
        </p:txBody>
      </p:sp>
      <p:sp>
        <p:nvSpPr>
          <p:cNvPr id="3" name="Date Placeholder 2">
            <a:extLst>
              <a:ext uri="{FF2B5EF4-FFF2-40B4-BE49-F238E27FC236}">
                <a16:creationId xmlns:a16="http://schemas.microsoft.com/office/drawing/2014/main" id="{E0C6FDC4-6105-4807-92A3-7254AC8030E1}"/>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3A4C977C-7BDE-4715-8F24-09EC7C741E2B}"/>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BC4AF7E8-8AE4-43EE-8E87-88AB43855708}"/>
              </a:ext>
            </a:extLst>
          </p:cNvPr>
          <p:cNvSpPr>
            <a:spLocks noGrp="1"/>
          </p:cNvSpPr>
          <p:nvPr>
            <p:ph type="sldNum" sz="quarter" idx="12"/>
          </p:nvPr>
        </p:nvSpPr>
        <p:spPr/>
        <p:txBody>
          <a:bodyPr/>
          <a:lstStyle/>
          <a:p>
            <a:pPr>
              <a:defRPr/>
            </a:pPr>
            <a:fld id="{53F79391-FD8B-4951-B07A-A389C4C7CA7B}" type="slidenum">
              <a:rPr lang="de-DE" smtClean="0"/>
              <a:pPr>
                <a:defRPr/>
              </a:pPr>
              <a:t>13</a:t>
            </a:fld>
            <a:endParaRPr lang="de-DE" dirty="0"/>
          </a:p>
        </p:txBody>
      </p:sp>
      <p:sp>
        <p:nvSpPr>
          <p:cNvPr id="7" name="TextBox 6">
            <a:extLst>
              <a:ext uri="{FF2B5EF4-FFF2-40B4-BE49-F238E27FC236}">
                <a16:creationId xmlns:a16="http://schemas.microsoft.com/office/drawing/2014/main" id="{2A751E6F-55A9-411A-A387-288FBF6A2FD7}"/>
              </a:ext>
            </a:extLst>
          </p:cNvPr>
          <p:cNvSpPr txBox="1"/>
          <p:nvPr/>
        </p:nvSpPr>
        <p:spPr>
          <a:xfrm>
            <a:off x="321806" y="765176"/>
            <a:ext cx="11524664" cy="618630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q"/>
            </a:pPr>
            <a:r>
              <a:rPr lang="en-US" b="1" dirty="0">
                <a:latin typeface="Arial" pitchFamily="34" charset="0"/>
              </a:rPr>
              <a:t>Selection Process</a:t>
            </a:r>
          </a:p>
          <a:p>
            <a:pPr marL="285750" indent="-285750">
              <a:buFont typeface="Wingdings" panose="05000000000000000000" pitchFamily="2" charset="2"/>
              <a:buChar char="§"/>
            </a:pPr>
            <a:r>
              <a:rPr lang="en-US" dirty="0">
                <a:latin typeface="Arial" pitchFamily="34" charset="0"/>
              </a:rPr>
              <a:t>Interview partners were (co-)authors of the literature we used for the literature review</a:t>
            </a:r>
          </a:p>
          <a:p>
            <a:pPr marL="285750" indent="-285750">
              <a:buFont typeface="Wingdings" panose="05000000000000000000" pitchFamily="2" charset="2"/>
              <a:buChar char="§"/>
            </a:pPr>
            <a:r>
              <a:rPr lang="en-US" dirty="0">
                <a:latin typeface="Arial" pitchFamily="34" charset="0"/>
              </a:rPr>
              <a:t>44 people were contacted in the period July 2023 – August 2023</a:t>
            </a:r>
          </a:p>
          <a:p>
            <a:endParaRPr lang="en-US" dirty="0">
              <a:latin typeface="Arial" pitchFamily="34" charset="0"/>
            </a:endParaRPr>
          </a:p>
          <a:p>
            <a:pPr marL="285750" indent="-285750">
              <a:buFont typeface="Wingdings" panose="05000000000000000000" pitchFamily="2" charset="2"/>
              <a:buChar char="q"/>
            </a:pPr>
            <a:r>
              <a:rPr lang="en-US" b="1" dirty="0">
                <a:latin typeface="Arial" pitchFamily="34" charset="0"/>
              </a:rPr>
              <a:t>Main Goal</a:t>
            </a:r>
          </a:p>
          <a:p>
            <a:pPr marL="285750" indent="-285750">
              <a:buFont typeface="Wingdings" panose="05000000000000000000" pitchFamily="2" charset="2"/>
              <a:buChar char="§"/>
            </a:pPr>
            <a:r>
              <a:rPr lang="en-US" dirty="0">
                <a:latin typeface="Arial" pitchFamily="34" charset="0"/>
              </a:rPr>
              <a:t>Verification of results</a:t>
            </a:r>
          </a:p>
          <a:p>
            <a:pPr marL="285750" indent="-285750">
              <a:buFont typeface="Wingdings" panose="05000000000000000000" pitchFamily="2" charset="2"/>
              <a:buChar char="§"/>
            </a:pPr>
            <a:r>
              <a:rPr lang="en-US" dirty="0">
                <a:latin typeface="Arial" pitchFamily="34" charset="0"/>
              </a:rPr>
              <a:t>Discussion about the current challenges and success factors of implementing DP in NLP</a:t>
            </a:r>
          </a:p>
          <a:p>
            <a:pPr marL="285750" indent="-285750">
              <a:buFont typeface="Wingdings" panose="05000000000000000000" pitchFamily="2" charset="2"/>
              <a:buChar char="§"/>
            </a:pPr>
            <a:r>
              <a:rPr lang="en-US" dirty="0">
                <a:latin typeface="Arial" pitchFamily="34" charset="0"/>
              </a:rPr>
              <a:t>Insights into the practical viewpoint of our interview partners</a:t>
            </a:r>
          </a:p>
          <a:p>
            <a:endParaRPr lang="en-US" dirty="0">
              <a:latin typeface="Arial" pitchFamily="34" charset="0"/>
            </a:endParaRPr>
          </a:p>
          <a:p>
            <a:pPr marL="285750" indent="-285750">
              <a:buFont typeface="Wingdings" panose="05000000000000000000" pitchFamily="2" charset="2"/>
              <a:buChar char="q"/>
            </a:pPr>
            <a:r>
              <a:rPr lang="en-US" b="1" dirty="0">
                <a:latin typeface="Arial" pitchFamily="34" charset="0"/>
              </a:rPr>
              <a:t>Interview Questions</a:t>
            </a:r>
          </a:p>
          <a:p>
            <a:endParaRPr lang="en-US" b="1" dirty="0">
              <a:latin typeface="Arial" pitchFamily="34" charset="0"/>
            </a:endParaRPr>
          </a:p>
          <a:p>
            <a:pPr marL="285750" indent="-285750">
              <a:buFont typeface="Wingdings" panose="05000000000000000000" pitchFamily="2" charset="2"/>
              <a:buChar char="§"/>
            </a:pPr>
            <a:r>
              <a:rPr lang="en-US" b="1" dirty="0">
                <a:latin typeface="Arial" pitchFamily="34" charset="0"/>
              </a:rPr>
              <a:t>Background</a:t>
            </a:r>
          </a:p>
          <a:p>
            <a:pPr lvl="1"/>
            <a:r>
              <a:rPr lang="en-US" i="1" dirty="0">
                <a:latin typeface="Arial" pitchFamily="34" charset="0"/>
              </a:rPr>
              <a:t>“What is your current position? How many years of experience with NLP and DP do you have, if any?”</a:t>
            </a:r>
          </a:p>
          <a:p>
            <a:pPr marL="285750" indent="-285750">
              <a:buFont typeface="Wingdings" panose="05000000000000000000" pitchFamily="2" charset="2"/>
              <a:buChar char="§"/>
            </a:pPr>
            <a:r>
              <a:rPr lang="en-US" b="1" dirty="0">
                <a:latin typeface="Arial" pitchFamily="34" charset="0"/>
              </a:rPr>
              <a:t>Differential Privacy Requirements [Artifact Review]</a:t>
            </a:r>
          </a:p>
          <a:p>
            <a:pPr lvl="1"/>
            <a:r>
              <a:rPr lang="en-US" i="1" dirty="0">
                <a:latin typeface="Arial" pitchFamily="34" charset="0"/>
              </a:rPr>
              <a:t>“Looking at standard Differential Privacy, do you agree with all of the requirements listed?”</a:t>
            </a:r>
          </a:p>
          <a:p>
            <a:pPr marL="285750" indent="-285750">
              <a:buFont typeface="Wingdings" panose="05000000000000000000" pitchFamily="2" charset="2"/>
              <a:buChar char="§"/>
            </a:pPr>
            <a:r>
              <a:rPr lang="en-US" b="1" dirty="0">
                <a:latin typeface="Arial" pitchFamily="34" charset="0"/>
              </a:rPr>
              <a:t>Use Cases in NLP</a:t>
            </a:r>
          </a:p>
          <a:p>
            <a:pPr lvl="1"/>
            <a:r>
              <a:rPr lang="en-US" i="1" dirty="0">
                <a:latin typeface="Arial" pitchFamily="34" charset="0"/>
              </a:rPr>
              <a:t>“Can you name any NLP use cases in which Differential Privacy would be applicable? Could you elaborate upon any challenges or difficulties you foresee here?”</a:t>
            </a:r>
          </a:p>
          <a:p>
            <a:pPr marL="285750" indent="-285750">
              <a:buFont typeface="Wingdings" panose="05000000000000000000" pitchFamily="2" charset="2"/>
              <a:buChar char="§"/>
            </a:pPr>
            <a:r>
              <a:rPr lang="en-US" b="1" dirty="0">
                <a:latin typeface="Arial" pitchFamily="34" charset="0"/>
              </a:rPr>
              <a:t>Looking Beyond</a:t>
            </a:r>
          </a:p>
          <a:p>
            <a:pPr lvl="1"/>
            <a:r>
              <a:rPr lang="en-US" i="1" dirty="0">
                <a:latin typeface="Arial" pitchFamily="34" charset="0"/>
              </a:rPr>
              <a:t>“What are the key areas of NLP research that require further exploration to incorporate differential privacy?”</a:t>
            </a:r>
          </a:p>
          <a:p>
            <a:endParaRPr lang="en-US" dirty="0">
              <a:latin typeface="Arial" pitchFamily="34" charset="0"/>
            </a:endParaRPr>
          </a:p>
          <a:p>
            <a:endParaRPr lang="en-US" dirty="0">
              <a:latin typeface="Arial" pitchFamily="34" charset="0"/>
            </a:endParaRPr>
          </a:p>
        </p:txBody>
      </p:sp>
    </p:spTree>
    <p:extLst>
      <p:ext uri="{BB962C8B-B14F-4D97-AF65-F5344CB8AC3E}">
        <p14:creationId xmlns:p14="http://schemas.microsoft.com/office/powerpoint/2010/main" val="241217929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1FEF8-EEDD-4DA2-99E0-F9DE2AEA3B9A}"/>
              </a:ext>
            </a:extLst>
          </p:cNvPr>
          <p:cNvSpPr>
            <a:spLocks noGrp="1"/>
          </p:cNvSpPr>
          <p:nvPr>
            <p:ph type="title"/>
          </p:nvPr>
        </p:nvSpPr>
        <p:spPr>
          <a:xfrm>
            <a:off x="334437" y="56046"/>
            <a:ext cx="10586099" cy="360535"/>
          </a:xfrm>
        </p:spPr>
        <p:txBody>
          <a:bodyPr/>
          <a:lstStyle/>
          <a:p>
            <a:r>
              <a:rPr lang="en-US" dirty="0"/>
              <a:t>Research Methodology</a:t>
            </a:r>
          </a:p>
        </p:txBody>
      </p:sp>
      <p:sp>
        <p:nvSpPr>
          <p:cNvPr id="3" name="Date Placeholder 2">
            <a:extLst>
              <a:ext uri="{FF2B5EF4-FFF2-40B4-BE49-F238E27FC236}">
                <a16:creationId xmlns:a16="http://schemas.microsoft.com/office/drawing/2014/main" id="{30A914D0-EAAC-4253-9FA8-6E2ABEF47806}"/>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B83CAE73-DAFA-4FF7-8B05-8F7B5F502DC7}"/>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F66CB985-6919-4259-9F3B-D29033179044}"/>
              </a:ext>
            </a:extLst>
          </p:cNvPr>
          <p:cNvSpPr>
            <a:spLocks noGrp="1"/>
          </p:cNvSpPr>
          <p:nvPr>
            <p:ph type="sldNum" sz="quarter" idx="12"/>
          </p:nvPr>
        </p:nvSpPr>
        <p:spPr/>
        <p:txBody>
          <a:bodyPr/>
          <a:lstStyle/>
          <a:p>
            <a:pPr>
              <a:defRPr/>
            </a:pPr>
            <a:fld id="{05BC9FAB-BDC1-47C0-A8BB-6E12A8205D33}" type="slidenum">
              <a:rPr lang="de-DE" smtClean="0"/>
              <a:pPr>
                <a:defRPr/>
              </a:pPr>
              <a:t>14</a:t>
            </a:fld>
            <a:endParaRPr lang="de-DE" dirty="0"/>
          </a:p>
        </p:txBody>
      </p:sp>
      <p:sp>
        <p:nvSpPr>
          <p:cNvPr id="6" name="Text Placeholder 5">
            <a:extLst>
              <a:ext uri="{FF2B5EF4-FFF2-40B4-BE49-F238E27FC236}">
                <a16:creationId xmlns:a16="http://schemas.microsoft.com/office/drawing/2014/main" id="{5DEF6C9A-9CB3-47C8-A0CC-9BCB3DFC940F}"/>
              </a:ext>
            </a:extLst>
          </p:cNvPr>
          <p:cNvSpPr>
            <a:spLocks noGrp="1"/>
          </p:cNvSpPr>
          <p:nvPr>
            <p:ph type="body" sz="quarter" idx="13"/>
          </p:nvPr>
        </p:nvSpPr>
        <p:spPr/>
        <p:txBody>
          <a:bodyPr/>
          <a:lstStyle/>
          <a:p>
            <a:r>
              <a:rPr lang="en-US" dirty="0"/>
              <a:t>Interviewees and Interview Synopses</a:t>
            </a:r>
          </a:p>
        </p:txBody>
      </p:sp>
      <p:graphicFrame>
        <p:nvGraphicFramePr>
          <p:cNvPr id="7" name="Table 7">
            <a:extLst>
              <a:ext uri="{FF2B5EF4-FFF2-40B4-BE49-F238E27FC236}">
                <a16:creationId xmlns:a16="http://schemas.microsoft.com/office/drawing/2014/main" id="{60E91F93-3D97-47C3-A78E-D56E8739E254}"/>
              </a:ext>
            </a:extLst>
          </p:cNvPr>
          <p:cNvGraphicFramePr>
            <a:graphicFrameLocks noGrp="1"/>
          </p:cNvGraphicFramePr>
          <p:nvPr>
            <p:extLst>
              <p:ext uri="{D42A27DB-BD31-4B8C-83A1-F6EECF244321}">
                <p14:modId xmlns:p14="http://schemas.microsoft.com/office/powerpoint/2010/main" val="2056946134"/>
              </p:ext>
            </p:extLst>
          </p:nvPr>
        </p:nvGraphicFramePr>
        <p:xfrm>
          <a:off x="1219200" y="861558"/>
          <a:ext cx="9467262" cy="5566416"/>
        </p:xfrm>
        <a:graphic>
          <a:graphicData uri="http://schemas.openxmlformats.org/drawingml/2006/table">
            <a:tbl>
              <a:tblPr firstRow="1" firstCol="1" bandRow="1">
                <a:tableStyleId>{7DF18680-E054-41AD-8BC1-D1AEF772440D}</a:tableStyleId>
              </a:tblPr>
              <a:tblGrid>
                <a:gridCol w="505297">
                  <a:extLst>
                    <a:ext uri="{9D8B030D-6E8A-4147-A177-3AD203B41FA5}">
                      <a16:colId xmlns:a16="http://schemas.microsoft.com/office/drawing/2014/main" val="1599260099"/>
                    </a:ext>
                  </a:extLst>
                </a:gridCol>
                <a:gridCol w="1723508">
                  <a:extLst>
                    <a:ext uri="{9D8B030D-6E8A-4147-A177-3AD203B41FA5}">
                      <a16:colId xmlns:a16="http://schemas.microsoft.com/office/drawing/2014/main" val="3951668249"/>
                    </a:ext>
                  </a:extLst>
                </a:gridCol>
                <a:gridCol w="1295400">
                  <a:extLst>
                    <a:ext uri="{9D8B030D-6E8A-4147-A177-3AD203B41FA5}">
                      <a16:colId xmlns:a16="http://schemas.microsoft.com/office/drawing/2014/main" val="3937006547"/>
                    </a:ext>
                  </a:extLst>
                </a:gridCol>
                <a:gridCol w="1476892">
                  <a:extLst>
                    <a:ext uri="{9D8B030D-6E8A-4147-A177-3AD203B41FA5}">
                      <a16:colId xmlns:a16="http://schemas.microsoft.com/office/drawing/2014/main" val="819720447"/>
                    </a:ext>
                  </a:extLst>
                </a:gridCol>
                <a:gridCol w="1447800">
                  <a:extLst>
                    <a:ext uri="{9D8B030D-6E8A-4147-A177-3AD203B41FA5}">
                      <a16:colId xmlns:a16="http://schemas.microsoft.com/office/drawing/2014/main" val="1122467984"/>
                    </a:ext>
                  </a:extLst>
                </a:gridCol>
                <a:gridCol w="1676400">
                  <a:extLst>
                    <a:ext uri="{9D8B030D-6E8A-4147-A177-3AD203B41FA5}">
                      <a16:colId xmlns:a16="http://schemas.microsoft.com/office/drawing/2014/main" val="3674431360"/>
                    </a:ext>
                  </a:extLst>
                </a:gridCol>
                <a:gridCol w="1341965">
                  <a:extLst>
                    <a:ext uri="{9D8B030D-6E8A-4147-A177-3AD203B41FA5}">
                      <a16:colId xmlns:a16="http://schemas.microsoft.com/office/drawing/2014/main" val="257297078"/>
                    </a:ext>
                  </a:extLst>
                </a:gridCol>
              </a:tblGrid>
              <a:tr h="729616">
                <a:tc>
                  <a:txBody>
                    <a:bodyPr/>
                    <a:lstStyle/>
                    <a:p>
                      <a:pPr algn="ctr"/>
                      <a:r>
                        <a:rPr lang="en-US" dirty="0"/>
                        <a:t>ID</a:t>
                      </a:r>
                    </a:p>
                  </a:txBody>
                  <a:tcPr anchor="ctr"/>
                </a:tc>
                <a:tc>
                  <a:txBody>
                    <a:bodyPr/>
                    <a:lstStyle/>
                    <a:p>
                      <a:pPr algn="ctr"/>
                      <a:r>
                        <a:rPr lang="en-US" dirty="0"/>
                        <a:t>Current position</a:t>
                      </a:r>
                    </a:p>
                  </a:txBody>
                  <a:tcPr anchor="ctr"/>
                </a:tc>
                <a:tc>
                  <a:txBody>
                    <a:bodyPr/>
                    <a:lstStyle/>
                    <a:p>
                      <a:pPr algn="ctr"/>
                      <a:r>
                        <a:rPr lang="en-US" dirty="0"/>
                        <a:t>Country</a:t>
                      </a:r>
                    </a:p>
                  </a:txBody>
                  <a:tcPr anchor="ctr"/>
                </a:tc>
                <a:tc>
                  <a:txBody>
                    <a:bodyPr/>
                    <a:lstStyle/>
                    <a:p>
                      <a:pPr algn="ctr"/>
                      <a:r>
                        <a:rPr lang="en-US" dirty="0"/>
                        <a:t>Experience in privacy</a:t>
                      </a:r>
                    </a:p>
                  </a:txBody>
                  <a:tcPr anchor="ctr"/>
                </a:tc>
                <a:tc>
                  <a:txBody>
                    <a:bodyPr/>
                    <a:lstStyle/>
                    <a:p>
                      <a:pPr algn="ctr"/>
                      <a:r>
                        <a:rPr lang="en-US" dirty="0"/>
                        <a:t>Experience in NLP</a:t>
                      </a:r>
                    </a:p>
                  </a:txBody>
                  <a:tcPr anchor="ctr"/>
                </a:tc>
                <a:tc>
                  <a:txBody>
                    <a:bodyPr/>
                    <a:lstStyle/>
                    <a:p>
                      <a:pPr algn="ctr"/>
                      <a:r>
                        <a:rPr lang="en-US" dirty="0"/>
                        <a:t>Experience in NLP and DP</a:t>
                      </a:r>
                    </a:p>
                  </a:txBody>
                  <a:tcPr anchor="ctr"/>
                </a:tc>
                <a:tc>
                  <a:txBody>
                    <a:bodyPr/>
                    <a:lstStyle/>
                    <a:p>
                      <a:pPr algn="ctr"/>
                      <a:r>
                        <a:rPr lang="en-US" dirty="0"/>
                        <a:t>Duration of the interview (</a:t>
                      </a:r>
                      <a:r>
                        <a:rPr lang="en-US" dirty="0" err="1"/>
                        <a:t>h:mm:ss</a:t>
                      </a:r>
                      <a:r>
                        <a:rPr lang="en-US" dirty="0"/>
                        <a:t>)</a:t>
                      </a:r>
                    </a:p>
                  </a:txBody>
                  <a:tcPr anchor="ctr"/>
                </a:tc>
                <a:extLst>
                  <a:ext uri="{0D108BD9-81ED-4DB2-BD59-A6C34878D82A}">
                    <a16:rowId xmlns:a16="http://schemas.microsoft.com/office/drawing/2014/main" val="1504379558"/>
                  </a:ext>
                </a:extLst>
              </a:tr>
              <a:tr h="729616">
                <a:tc>
                  <a:txBody>
                    <a:bodyPr/>
                    <a:lstStyle/>
                    <a:p>
                      <a:pPr algn="ctr"/>
                      <a:r>
                        <a:rPr lang="en-US" dirty="0"/>
                        <a:t>#1</a:t>
                      </a:r>
                    </a:p>
                  </a:txBody>
                  <a:tcPr anchor="ctr"/>
                </a:tc>
                <a:tc>
                  <a:txBody>
                    <a:bodyPr/>
                    <a:lstStyle/>
                    <a:p>
                      <a:pPr algn="ctr"/>
                      <a:r>
                        <a:rPr lang="en-US" dirty="0"/>
                        <a:t>Postdoc</a:t>
                      </a:r>
                    </a:p>
                  </a:txBody>
                  <a:tcPr anchor="ctr"/>
                </a:tc>
                <a:tc>
                  <a:txBody>
                    <a:bodyPr/>
                    <a:lstStyle/>
                    <a:p>
                      <a:pPr algn="ctr"/>
                      <a:r>
                        <a:rPr lang="en-US" dirty="0"/>
                        <a:t>United States</a:t>
                      </a:r>
                    </a:p>
                  </a:txBody>
                  <a:tcPr anchor="ctr"/>
                </a:tc>
                <a:tc>
                  <a:txBody>
                    <a:bodyPr/>
                    <a:lstStyle/>
                    <a:p>
                      <a:pPr algn="ctr"/>
                      <a:r>
                        <a:rPr lang="en-US" dirty="0"/>
                        <a:t>5 years</a:t>
                      </a:r>
                    </a:p>
                  </a:txBody>
                  <a:tcPr anchor="ctr"/>
                </a:tc>
                <a:tc>
                  <a:txBody>
                    <a:bodyPr/>
                    <a:lstStyle/>
                    <a:p>
                      <a:pPr algn="ctr"/>
                      <a:r>
                        <a:rPr lang="en-US" dirty="0"/>
                        <a:t>3 years</a:t>
                      </a:r>
                    </a:p>
                  </a:txBody>
                  <a:tcPr anchor="ctr"/>
                </a:tc>
                <a:tc>
                  <a:txBody>
                    <a:bodyPr/>
                    <a:lstStyle/>
                    <a:p>
                      <a:pPr algn="ctr"/>
                      <a:r>
                        <a:rPr lang="en-US" dirty="0"/>
                        <a:t>3 years</a:t>
                      </a:r>
                    </a:p>
                  </a:txBody>
                  <a:tcPr anchor="ctr"/>
                </a:tc>
                <a:tc>
                  <a:txBody>
                    <a:bodyPr/>
                    <a:lstStyle/>
                    <a:p>
                      <a:pPr algn="ctr"/>
                      <a:r>
                        <a:rPr lang="en-US" dirty="0"/>
                        <a:t>0:52:03</a:t>
                      </a:r>
                    </a:p>
                  </a:txBody>
                  <a:tcPr anchor="ctr"/>
                </a:tc>
                <a:extLst>
                  <a:ext uri="{0D108BD9-81ED-4DB2-BD59-A6C34878D82A}">
                    <a16:rowId xmlns:a16="http://schemas.microsoft.com/office/drawing/2014/main" val="1339856804"/>
                  </a:ext>
                </a:extLst>
              </a:tr>
              <a:tr h="729616">
                <a:tc>
                  <a:txBody>
                    <a:bodyPr/>
                    <a:lstStyle/>
                    <a:p>
                      <a:pPr algn="ctr"/>
                      <a:r>
                        <a:rPr lang="en-US" dirty="0"/>
                        <a:t>#2</a:t>
                      </a:r>
                    </a:p>
                  </a:txBody>
                  <a:tcPr anchor="ctr"/>
                </a:tc>
                <a:tc>
                  <a:txBody>
                    <a:bodyPr/>
                    <a:lstStyle/>
                    <a:p>
                      <a:pPr algn="ctr"/>
                      <a:r>
                        <a:rPr lang="en-US" dirty="0"/>
                        <a:t>Research Scientist</a:t>
                      </a:r>
                    </a:p>
                  </a:txBody>
                  <a:tcPr anchor="ctr"/>
                </a:tc>
                <a:tc>
                  <a:txBody>
                    <a:bodyPr/>
                    <a:lstStyle/>
                    <a:p>
                      <a:pPr algn="ctr"/>
                      <a:r>
                        <a:rPr lang="en-US" dirty="0"/>
                        <a:t>United States</a:t>
                      </a:r>
                    </a:p>
                  </a:txBody>
                  <a:tcPr anchor="ctr"/>
                </a:tc>
                <a:tc>
                  <a:txBody>
                    <a:bodyPr/>
                    <a:lstStyle/>
                    <a:p>
                      <a:pPr algn="ctr"/>
                      <a:r>
                        <a:rPr lang="en-US" dirty="0"/>
                        <a:t>5 years</a:t>
                      </a:r>
                    </a:p>
                  </a:txBody>
                  <a:tcPr anchor="ctr"/>
                </a:tc>
                <a:tc>
                  <a:txBody>
                    <a:bodyPr/>
                    <a:lstStyle/>
                    <a:p>
                      <a:pPr algn="ctr"/>
                      <a:r>
                        <a:rPr lang="en-US" dirty="0"/>
                        <a:t>3 years</a:t>
                      </a:r>
                    </a:p>
                  </a:txBody>
                  <a:tcPr anchor="ctr"/>
                </a:tc>
                <a:tc>
                  <a:txBody>
                    <a:bodyPr/>
                    <a:lstStyle/>
                    <a:p>
                      <a:pPr algn="ctr"/>
                      <a:r>
                        <a:rPr lang="en-US" dirty="0"/>
                        <a:t>3 years</a:t>
                      </a:r>
                    </a:p>
                  </a:txBody>
                  <a:tcPr anchor="ctr"/>
                </a:tc>
                <a:tc>
                  <a:txBody>
                    <a:bodyPr/>
                    <a:lstStyle/>
                    <a:p>
                      <a:pPr algn="ctr"/>
                      <a:r>
                        <a:rPr lang="en-US" dirty="0"/>
                        <a:t>0:31:19</a:t>
                      </a:r>
                    </a:p>
                  </a:txBody>
                  <a:tcPr anchor="ctr"/>
                </a:tc>
                <a:extLst>
                  <a:ext uri="{0D108BD9-81ED-4DB2-BD59-A6C34878D82A}">
                    <a16:rowId xmlns:a16="http://schemas.microsoft.com/office/drawing/2014/main" val="3080941825"/>
                  </a:ext>
                </a:extLst>
              </a:tr>
              <a:tr h="729616">
                <a:tc>
                  <a:txBody>
                    <a:bodyPr/>
                    <a:lstStyle/>
                    <a:p>
                      <a:pPr algn="ctr"/>
                      <a:r>
                        <a:rPr lang="en-US" dirty="0"/>
                        <a:t>#3</a:t>
                      </a:r>
                    </a:p>
                  </a:txBody>
                  <a:tcPr anchor="ctr"/>
                </a:tc>
                <a:tc>
                  <a:txBody>
                    <a:bodyPr/>
                    <a:lstStyle/>
                    <a:p>
                      <a:pPr algn="ctr"/>
                      <a:r>
                        <a:rPr lang="en-US" dirty="0"/>
                        <a:t>Staff Research Scientist</a:t>
                      </a:r>
                    </a:p>
                  </a:txBody>
                  <a:tcPr anchor="ctr"/>
                </a:tc>
                <a:tc>
                  <a:txBody>
                    <a:bodyPr/>
                    <a:lstStyle/>
                    <a:p>
                      <a:pPr algn="ctr"/>
                      <a:r>
                        <a:rPr lang="en-US" dirty="0"/>
                        <a:t>United States</a:t>
                      </a:r>
                    </a:p>
                  </a:txBody>
                  <a:tcPr anchor="ctr"/>
                </a:tc>
                <a:tc>
                  <a:txBody>
                    <a:bodyPr/>
                    <a:lstStyle/>
                    <a:p>
                      <a:pPr algn="ctr"/>
                      <a:r>
                        <a:rPr lang="en-US" dirty="0"/>
                        <a:t>9 years </a:t>
                      </a:r>
                    </a:p>
                  </a:txBody>
                  <a:tcPr anchor="ctr"/>
                </a:tc>
                <a:tc>
                  <a:txBody>
                    <a:bodyPr/>
                    <a:lstStyle/>
                    <a:p>
                      <a:pPr algn="ctr"/>
                      <a:r>
                        <a:rPr lang="en-US" dirty="0"/>
                        <a:t>none </a:t>
                      </a:r>
                    </a:p>
                  </a:txBody>
                  <a:tcPr anchor="ctr"/>
                </a:tc>
                <a:tc>
                  <a:txBody>
                    <a:bodyPr/>
                    <a:lstStyle/>
                    <a:p>
                      <a:pPr algn="ctr"/>
                      <a:r>
                        <a:rPr lang="en-US" dirty="0"/>
                        <a:t>none </a:t>
                      </a:r>
                    </a:p>
                  </a:txBody>
                  <a:tcPr anchor="ctr"/>
                </a:tc>
                <a:tc>
                  <a:txBody>
                    <a:bodyPr/>
                    <a:lstStyle/>
                    <a:p>
                      <a:pPr algn="ctr"/>
                      <a:r>
                        <a:rPr lang="en-US" dirty="0"/>
                        <a:t>0:33:13</a:t>
                      </a:r>
                    </a:p>
                  </a:txBody>
                  <a:tcPr anchor="ctr"/>
                </a:tc>
                <a:extLst>
                  <a:ext uri="{0D108BD9-81ED-4DB2-BD59-A6C34878D82A}">
                    <a16:rowId xmlns:a16="http://schemas.microsoft.com/office/drawing/2014/main" val="23349495"/>
                  </a:ext>
                </a:extLst>
              </a:tr>
              <a:tr h="729616">
                <a:tc>
                  <a:txBody>
                    <a:bodyPr/>
                    <a:lstStyle/>
                    <a:p>
                      <a:pPr algn="ctr"/>
                      <a:r>
                        <a:rPr lang="en-US" dirty="0"/>
                        <a:t>#4</a:t>
                      </a:r>
                    </a:p>
                  </a:txBody>
                  <a:tcPr anchor="ctr"/>
                </a:tc>
                <a:tc>
                  <a:txBody>
                    <a:bodyPr/>
                    <a:lstStyle/>
                    <a:p>
                      <a:pPr algn="ctr"/>
                      <a:r>
                        <a:rPr lang="en-US" dirty="0"/>
                        <a:t>PhD Student </a:t>
                      </a:r>
                    </a:p>
                  </a:txBody>
                  <a:tcPr anchor="ctr"/>
                </a:tc>
                <a:tc>
                  <a:txBody>
                    <a:bodyPr/>
                    <a:lstStyle/>
                    <a:p>
                      <a:pPr algn="ctr"/>
                      <a:r>
                        <a:rPr lang="en-US" dirty="0"/>
                        <a:t>Singapore</a:t>
                      </a:r>
                    </a:p>
                  </a:txBody>
                  <a:tcPr anchor="ctr"/>
                </a:tc>
                <a:tc>
                  <a:txBody>
                    <a:bodyPr/>
                    <a:lstStyle/>
                    <a:p>
                      <a:pPr algn="ctr"/>
                      <a:r>
                        <a:rPr lang="en-US" dirty="0"/>
                        <a:t>-</a:t>
                      </a:r>
                    </a:p>
                  </a:txBody>
                  <a:tcPr anchor="ctr"/>
                </a:tc>
                <a:tc>
                  <a:txBody>
                    <a:bodyPr/>
                    <a:lstStyle/>
                    <a:p>
                      <a:pPr algn="ctr"/>
                      <a:r>
                        <a:rPr lang="en-US" dirty="0"/>
                        <a:t>-</a:t>
                      </a:r>
                    </a:p>
                  </a:txBody>
                  <a:tcPr anchor="ctr"/>
                </a:tc>
                <a:tc>
                  <a:txBody>
                    <a:bodyPr/>
                    <a:lstStyle/>
                    <a:p>
                      <a:pPr algn="ctr"/>
                      <a:r>
                        <a:rPr lang="en-US" dirty="0"/>
                        <a:t>2 years</a:t>
                      </a:r>
                    </a:p>
                  </a:txBody>
                  <a:tcPr anchor="ctr"/>
                </a:tc>
                <a:tc>
                  <a:txBody>
                    <a:bodyPr/>
                    <a:lstStyle/>
                    <a:p>
                      <a:pPr algn="ctr"/>
                      <a:r>
                        <a:rPr lang="en-US" dirty="0"/>
                        <a:t>0:45:02</a:t>
                      </a:r>
                    </a:p>
                  </a:txBody>
                  <a:tcPr anchor="ctr"/>
                </a:tc>
                <a:extLst>
                  <a:ext uri="{0D108BD9-81ED-4DB2-BD59-A6C34878D82A}">
                    <a16:rowId xmlns:a16="http://schemas.microsoft.com/office/drawing/2014/main" val="757974260"/>
                  </a:ext>
                </a:extLst>
              </a:tr>
              <a:tr h="729616">
                <a:tc>
                  <a:txBody>
                    <a:bodyPr/>
                    <a:lstStyle/>
                    <a:p>
                      <a:pPr algn="ctr"/>
                      <a:r>
                        <a:rPr lang="en-US" dirty="0"/>
                        <a:t>#5</a:t>
                      </a:r>
                    </a:p>
                  </a:txBody>
                  <a:tcPr anchor="ctr"/>
                </a:tc>
                <a:tc>
                  <a:txBody>
                    <a:bodyPr/>
                    <a:lstStyle/>
                    <a:p>
                      <a:pPr algn="ctr"/>
                      <a:r>
                        <a:rPr lang="en-US" dirty="0"/>
                        <a:t>Professor</a:t>
                      </a:r>
                    </a:p>
                  </a:txBody>
                  <a:tcPr anchor="ctr"/>
                </a:tc>
                <a:tc>
                  <a:txBody>
                    <a:bodyPr/>
                    <a:lstStyle/>
                    <a:p>
                      <a:pPr algn="ctr"/>
                      <a:r>
                        <a:rPr lang="en-US" dirty="0"/>
                        <a:t>Germany</a:t>
                      </a:r>
                    </a:p>
                  </a:txBody>
                  <a:tcPr anchor="ctr"/>
                </a:tc>
                <a:tc>
                  <a:txBody>
                    <a:bodyPr/>
                    <a:lstStyle/>
                    <a:p>
                      <a:pPr algn="ctr"/>
                      <a:r>
                        <a:rPr lang="en-US" dirty="0"/>
                        <a:t>3 years</a:t>
                      </a:r>
                    </a:p>
                  </a:txBody>
                  <a:tcPr anchor="ctr"/>
                </a:tc>
                <a:tc>
                  <a:txBody>
                    <a:bodyPr/>
                    <a:lstStyle/>
                    <a:p>
                      <a:pPr algn="ctr"/>
                      <a:r>
                        <a:rPr lang="en-US" dirty="0"/>
                        <a:t>10 years</a:t>
                      </a:r>
                    </a:p>
                  </a:txBody>
                  <a:tcPr anchor="ctr"/>
                </a:tc>
                <a:tc>
                  <a:txBody>
                    <a:bodyPr/>
                    <a:lstStyle/>
                    <a:p>
                      <a:pPr algn="ctr"/>
                      <a:r>
                        <a:rPr lang="en-US" dirty="0"/>
                        <a:t>3 years</a:t>
                      </a:r>
                    </a:p>
                  </a:txBody>
                  <a:tcPr anchor="ctr"/>
                </a:tc>
                <a:tc>
                  <a:txBody>
                    <a:bodyPr/>
                    <a:lstStyle/>
                    <a:p>
                      <a:pPr algn="ctr"/>
                      <a:r>
                        <a:rPr lang="en-US" dirty="0"/>
                        <a:t>0:42:57</a:t>
                      </a:r>
                    </a:p>
                  </a:txBody>
                  <a:tcPr anchor="ctr"/>
                </a:tc>
                <a:extLst>
                  <a:ext uri="{0D108BD9-81ED-4DB2-BD59-A6C34878D82A}">
                    <a16:rowId xmlns:a16="http://schemas.microsoft.com/office/drawing/2014/main" val="2496633433"/>
                  </a:ext>
                </a:extLst>
              </a:tr>
              <a:tr h="729616">
                <a:tc>
                  <a:txBody>
                    <a:bodyPr/>
                    <a:lstStyle/>
                    <a:p>
                      <a:pPr algn="ctr"/>
                      <a:r>
                        <a:rPr lang="en-US" dirty="0"/>
                        <a:t>#6</a:t>
                      </a:r>
                    </a:p>
                  </a:txBody>
                  <a:tcPr anchor="ctr"/>
                </a:tc>
                <a:tc>
                  <a:txBody>
                    <a:bodyPr/>
                    <a:lstStyle/>
                    <a:p>
                      <a:pPr algn="ctr"/>
                      <a:r>
                        <a:rPr lang="en-US" dirty="0"/>
                        <a:t>staff research scientist</a:t>
                      </a:r>
                    </a:p>
                  </a:txBody>
                  <a:tcPr anchor="ctr"/>
                </a:tc>
                <a:tc>
                  <a:txBody>
                    <a:bodyPr/>
                    <a:lstStyle/>
                    <a:p>
                      <a:pPr algn="ctr"/>
                      <a:r>
                        <a:rPr lang="en-US" dirty="0"/>
                        <a:t>United States</a:t>
                      </a:r>
                    </a:p>
                  </a:txBody>
                  <a:tcPr anchor="ctr"/>
                </a:tc>
                <a:tc>
                  <a:txBody>
                    <a:bodyPr/>
                    <a:lstStyle/>
                    <a:p>
                      <a:pPr algn="ctr"/>
                      <a:r>
                        <a:rPr lang="en-US" dirty="0"/>
                        <a:t>12 years</a:t>
                      </a:r>
                    </a:p>
                  </a:txBody>
                  <a:tcPr anchor="ctr"/>
                </a:tc>
                <a:tc>
                  <a:txBody>
                    <a:bodyPr/>
                    <a:lstStyle/>
                    <a:p>
                      <a:pPr algn="ctr"/>
                      <a:r>
                        <a:rPr lang="en-US" dirty="0"/>
                        <a:t>7 years</a:t>
                      </a:r>
                    </a:p>
                  </a:txBody>
                  <a:tcPr anchor="ctr"/>
                </a:tc>
                <a:tc>
                  <a:txBody>
                    <a:bodyPr/>
                    <a:lstStyle/>
                    <a:p>
                      <a:pPr algn="ctr"/>
                      <a:r>
                        <a:rPr lang="en-US" dirty="0"/>
                        <a:t>6 years</a:t>
                      </a:r>
                    </a:p>
                  </a:txBody>
                  <a:tcPr anchor="ctr"/>
                </a:tc>
                <a:tc>
                  <a:txBody>
                    <a:bodyPr/>
                    <a:lstStyle/>
                    <a:p>
                      <a:pPr algn="ctr"/>
                      <a:r>
                        <a:rPr lang="en-US" dirty="0"/>
                        <a:t>0:49:42</a:t>
                      </a:r>
                    </a:p>
                  </a:txBody>
                  <a:tcPr anchor="ctr"/>
                </a:tc>
                <a:extLst>
                  <a:ext uri="{0D108BD9-81ED-4DB2-BD59-A6C34878D82A}">
                    <a16:rowId xmlns:a16="http://schemas.microsoft.com/office/drawing/2014/main" val="3070949604"/>
                  </a:ext>
                </a:extLst>
              </a:tr>
            </a:tbl>
          </a:graphicData>
        </a:graphic>
      </p:graphicFrame>
    </p:spTree>
    <p:extLst>
      <p:ext uri="{BB962C8B-B14F-4D97-AF65-F5344CB8AC3E}">
        <p14:creationId xmlns:p14="http://schemas.microsoft.com/office/powerpoint/2010/main" val="148743342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a:xfrm>
            <a:off x="334437" y="992579"/>
            <a:ext cx="5662084" cy="661976"/>
          </a:xfrm>
        </p:spPr>
        <p:txBody>
          <a:bodyPr anchor="ctr"/>
          <a:lstStyle/>
          <a:p>
            <a:pPr algn="ctr"/>
            <a:r>
              <a:rPr lang="en-US" dirty="0"/>
              <a:t>Literature Review</a:t>
            </a:r>
          </a:p>
        </p:txBody>
      </p:sp>
      <p:sp>
        <p:nvSpPr>
          <p:cNvPr id="3" name="Контейнер за съдържание 2"/>
          <p:cNvSpPr>
            <a:spLocks noGrp="1"/>
          </p:cNvSpPr>
          <p:nvPr>
            <p:ph sz="half" idx="2"/>
          </p:nvPr>
        </p:nvSpPr>
        <p:spPr/>
        <p:txBody>
          <a:bodyPr/>
          <a:lstStyle/>
          <a:p>
            <a:r>
              <a:rPr lang="en-US" dirty="0"/>
              <a:t>Design Literature Review Strategy</a:t>
            </a:r>
          </a:p>
          <a:p>
            <a:pPr marL="285750" indent="-285750">
              <a:buFont typeface="Wingdings" panose="05000000000000000000" pitchFamily="2" charset="2"/>
              <a:buChar char="§"/>
            </a:pPr>
            <a:r>
              <a:rPr lang="en-US" dirty="0"/>
              <a:t>Databases:</a:t>
            </a:r>
          </a:p>
          <a:p>
            <a:pPr marL="642937" lvl="1" indent="-285750">
              <a:buFont typeface="Wingdings" panose="05000000000000000000" pitchFamily="2" charset="2"/>
              <a:buChar char="Ø"/>
            </a:pPr>
            <a:r>
              <a:rPr lang="en-US" dirty="0"/>
              <a:t>Google Scholar, Scopus, IEEE</a:t>
            </a:r>
          </a:p>
          <a:p>
            <a:pPr marL="285750" indent="-285750">
              <a:buFont typeface="Wingdings" panose="05000000000000000000" pitchFamily="2" charset="2"/>
              <a:buChar char="§"/>
            </a:pPr>
            <a:r>
              <a:rPr lang="en-US" dirty="0"/>
              <a:t>Inclusion criteria</a:t>
            </a:r>
          </a:p>
          <a:p>
            <a:pPr marL="285750" indent="-285750">
              <a:buFont typeface="Wingdings" panose="05000000000000000000" pitchFamily="2" charset="2"/>
              <a:buChar char="§"/>
            </a:pPr>
            <a:r>
              <a:rPr lang="en-US" dirty="0"/>
              <a:t>Exclusion criteria</a:t>
            </a:r>
          </a:p>
          <a:p>
            <a:pPr marL="0" indent="0"/>
            <a:endParaRPr lang="en-US" dirty="0"/>
          </a:p>
          <a:p>
            <a:pPr marL="0" indent="0"/>
            <a:endParaRPr lang="en-US" dirty="0"/>
          </a:p>
          <a:p>
            <a:pPr marL="285750" indent="-285750">
              <a:buFont typeface="Wingdings" panose="05000000000000000000" pitchFamily="2" charset="2"/>
              <a:buChar char="§"/>
            </a:pPr>
            <a:r>
              <a:rPr lang="en-US" dirty="0"/>
              <a:t>~ 102 scientific papers</a:t>
            </a:r>
          </a:p>
          <a:p>
            <a:pPr marL="285750" indent="-285750">
              <a:buFont typeface="Wingdings" panose="05000000000000000000" pitchFamily="2" charset="2"/>
              <a:buChar char="§"/>
            </a:pPr>
            <a:r>
              <a:rPr lang="en-US" dirty="0"/>
              <a:t>Search properties of Differential Privacy</a:t>
            </a:r>
          </a:p>
          <a:p>
            <a:pPr marL="285750" indent="-285750">
              <a:buFont typeface="Wingdings" panose="05000000000000000000" pitchFamily="2" charset="2"/>
              <a:buChar char="§"/>
            </a:pPr>
            <a:r>
              <a:rPr lang="en-US" dirty="0"/>
              <a:t>Based on the results, determine how this properties can be mapped to NLP use cases appropriately</a:t>
            </a:r>
          </a:p>
          <a:p>
            <a:pPr marL="285750" indent="-285750">
              <a:buFont typeface="Wingdings" panose="05000000000000000000" pitchFamily="2" charset="2"/>
              <a:buChar char="§"/>
            </a:pPr>
            <a:r>
              <a:rPr lang="en-US" dirty="0"/>
              <a:t>Foundation for the semi-structured interviews</a:t>
            </a:r>
          </a:p>
          <a:p>
            <a:endParaRPr lang="en-US" dirty="0"/>
          </a:p>
        </p:txBody>
      </p:sp>
      <p:sp>
        <p:nvSpPr>
          <p:cNvPr id="4" name="Текстов контейнер 3"/>
          <p:cNvSpPr>
            <a:spLocks noGrp="1"/>
          </p:cNvSpPr>
          <p:nvPr>
            <p:ph type="body" sz="quarter" idx="3"/>
          </p:nvPr>
        </p:nvSpPr>
        <p:spPr>
          <a:xfrm>
            <a:off x="6193367" y="992580"/>
            <a:ext cx="5664200" cy="661975"/>
          </a:xfrm>
        </p:spPr>
        <p:txBody>
          <a:bodyPr anchor="ctr"/>
          <a:lstStyle/>
          <a:p>
            <a:pPr algn="ctr"/>
            <a:r>
              <a:rPr lang="en-US" dirty="0"/>
              <a:t>Semi-structured Interviews</a:t>
            </a:r>
          </a:p>
        </p:txBody>
      </p:sp>
      <p:sp>
        <p:nvSpPr>
          <p:cNvPr id="5" name="Контейнер за съдържание 4"/>
          <p:cNvSpPr>
            <a:spLocks noGrp="1"/>
          </p:cNvSpPr>
          <p:nvPr>
            <p:ph sz="quarter" idx="4"/>
          </p:nvPr>
        </p:nvSpPr>
        <p:spPr/>
        <p:txBody>
          <a:bodyPr/>
          <a:lstStyle/>
          <a:p>
            <a:r>
              <a:rPr lang="en-US" dirty="0"/>
              <a:t>Design interview based on the findings</a:t>
            </a:r>
          </a:p>
          <a:p>
            <a:endParaRPr lang="en-US" dirty="0"/>
          </a:p>
          <a:p>
            <a:r>
              <a:rPr lang="en-US" dirty="0"/>
              <a:t>Semi-structured Interviews with</a:t>
            </a:r>
          </a:p>
          <a:p>
            <a:pPr marL="285750" indent="-285750">
              <a:buFont typeface="Wingdings" panose="05000000000000000000" pitchFamily="2" charset="2"/>
              <a:buChar char="§"/>
            </a:pPr>
            <a:r>
              <a:rPr lang="en-US" dirty="0"/>
              <a:t>Scientists drawn from the papers</a:t>
            </a:r>
          </a:p>
          <a:p>
            <a:pPr marL="285750" indent="-285750">
              <a:buFont typeface="Wingdings" panose="05000000000000000000" pitchFamily="2" charset="2"/>
              <a:buChar char="§"/>
            </a:pPr>
            <a:r>
              <a:rPr lang="en-US" dirty="0"/>
              <a:t>Practitioners</a:t>
            </a:r>
          </a:p>
          <a:p>
            <a:endParaRPr lang="en-US" dirty="0"/>
          </a:p>
          <a:p>
            <a:r>
              <a:rPr lang="en-US" b="1" dirty="0"/>
              <a:t>Synthesis</a:t>
            </a:r>
          </a:p>
          <a:p>
            <a:endParaRPr lang="en-US" b="1" dirty="0"/>
          </a:p>
          <a:p>
            <a:r>
              <a:rPr lang="en-US" b="1" dirty="0"/>
              <a:t>Derive Research Results</a:t>
            </a:r>
          </a:p>
        </p:txBody>
      </p:sp>
      <p:sp>
        <p:nvSpPr>
          <p:cNvPr id="6" name="Заглавие 5"/>
          <p:cNvSpPr>
            <a:spLocks noGrp="1"/>
          </p:cNvSpPr>
          <p:nvPr>
            <p:ph type="title"/>
          </p:nvPr>
        </p:nvSpPr>
        <p:spPr/>
        <p:txBody>
          <a:bodyPr/>
          <a:lstStyle/>
          <a:p>
            <a:r>
              <a:rPr lang="en-US" dirty="0"/>
              <a:t>Research Methodology</a:t>
            </a:r>
          </a:p>
        </p:txBody>
      </p:sp>
      <p:sp>
        <p:nvSpPr>
          <p:cNvPr id="7" name="Контейнер за дата 6"/>
          <p:cNvSpPr>
            <a:spLocks noGrp="1"/>
          </p:cNvSpPr>
          <p:nvPr>
            <p:ph type="dt" sz="half" idx="10"/>
          </p:nvPr>
        </p:nvSpPr>
        <p:spPr/>
        <p:txBody>
          <a:bodyPr/>
          <a:lstStyle/>
          <a:p>
            <a:pPr>
              <a:defRPr/>
            </a:pPr>
            <a:r>
              <a:rPr lang="de-DE" noProof="0"/>
              <a:t>© sebis</a:t>
            </a:r>
            <a:endParaRPr lang="en-US" noProof="0" dirty="0"/>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a:defRPr/>
            </a:pPr>
            <a:fld id="{34A2CCB4-7108-4850-98BC-50E3A501EADB}" type="slidenum">
              <a:rPr lang="en-US" noProof="0" smtClean="0"/>
              <a:pPr>
                <a:defRPr/>
              </a:pPr>
              <a:t>15</a:t>
            </a:fld>
            <a:endParaRPr lang="en-US" noProof="0" dirty="0"/>
          </a:p>
        </p:txBody>
      </p:sp>
      <p:cxnSp>
        <p:nvCxnSpPr>
          <p:cNvPr id="11" name="Съединител с чупка 10"/>
          <p:cNvCxnSpPr/>
          <p:nvPr/>
        </p:nvCxnSpPr>
        <p:spPr bwMode="auto">
          <a:xfrm rot="5400000" flipH="1" flipV="1">
            <a:off x="3382424" y="774633"/>
            <a:ext cx="5424095" cy="5859988"/>
          </a:xfrm>
          <a:prstGeom prst="bentConnector5">
            <a:avLst>
              <a:gd name="adj1" fmla="val -1553"/>
              <a:gd name="adj2" fmla="val 49991"/>
              <a:gd name="adj3" fmla="val 104215"/>
            </a:avLst>
          </a:prstGeom>
          <a:ln w="41275">
            <a:solidFill>
              <a:schemeClr val="tx1">
                <a:alpha val="50000"/>
              </a:schemeClr>
            </a:solidFill>
            <a:headEnd type="none" w="med" len="med"/>
            <a:tailEnd type="triangle" w="lg"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4840581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FE341-BD09-4888-B7B6-95597E0AECD4}"/>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C5FEDB09-08EE-441B-A66D-70A16EC90412}"/>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1176C86C-A7A8-4E2B-A7A3-D48828786062}"/>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5CB5D4ED-710C-48A1-B07F-16981392F322}"/>
              </a:ext>
            </a:extLst>
          </p:cNvPr>
          <p:cNvSpPr>
            <a:spLocks noGrp="1"/>
          </p:cNvSpPr>
          <p:nvPr>
            <p:ph type="sldNum" sz="quarter" idx="12"/>
          </p:nvPr>
        </p:nvSpPr>
        <p:spPr/>
        <p:txBody>
          <a:bodyPr/>
          <a:lstStyle/>
          <a:p>
            <a:pPr>
              <a:defRPr/>
            </a:pPr>
            <a:fld id="{05BC9FAB-BDC1-47C0-A8BB-6E12A8205D33}" type="slidenum">
              <a:rPr lang="de-DE" smtClean="0"/>
              <a:pPr>
                <a:defRPr/>
              </a:pPr>
              <a:t>16</a:t>
            </a:fld>
            <a:endParaRPr lang="de-DE" dirty="0"/>
          </a:p>
        </p:txBody>
      </p:sp>
      <p:sp>
        <p:nvSpPr>
          <p:cNvPr id="6" name="Text Placeholder 5">
            <a:extLst>
              <a:ext uri="{FF2B5EF4-FFF2-40B4-BE49-F238E27FC236}">
                <a16:creationId xmlns:a16="http://schemas.microsoft.com/office/drawing/2014/main" id="{B9C52CB9-98AA-4023-814F-FBD74828C122}"/>
              </a:ext>
            </a:extLst>
          </p:cNvPr>
          <p:cNvSpPr>
            <a:spLocks noGrp="1"/>
          </p:cNvSpPr>
          <p:nvPr>
            <p:ph type="body" sz="quarter" idx="13"/>
          </p:nvPr>
        </p:nvSpPr>
        <p:spPr/>
        <p:txBody>
          <a:bodyPr/>
          <a:lstStyle/>
          <a:p>
            <a:r>
              <a:rPr lang="en-US" dirty="0"/>
              <a:t>RQ1 and RQ2 – Strict and Lenient Requirements</a:t>
            </a:r>
          </a:p>
        </p:txBody>
      </p:sp>
      <p:pic>
        <p:nvPicPr>
          <p:cNvPr id="11" name="Picture 10">
            <a:extLst>
              <a:ext uri="{FF2B5EF4-FFF2-40B4-BE49-F238E27FC236}">
                <a16:creationId xmlns:a16="http://schemas.microsoft.com/office/drawing/2014/main" id="{3BDA7C7C-7DA6-4B23-95C2-A4BD9FC47A5E}"/>
              </a:ext>
            </a:extLst>
          </p:cNvPr>
          <p:cNvPicPr>
            <a:picLocks noChangeAspect="1"/>
          </p:cNvPicPr>
          <p:nvPr/>
        </p:nvPicPr>
        <p:blipFill>
          <a:blip r:embed="rId2"/>
          <a:stretch>
            <a:fillRect/>
          </a:stretch>
        </p:blipFill>
        <p:spPr>
          <a:xfrm>
            <a:off x="2273928" y="912523"/>
            <a:ext cx="7641083" cy="5579204"/>
          </a:xfrm>
          <a:prstGeom prst="rect">
            <a:avLst/>
          </a:prstGeom>
        </p:spPr>
      </p:pic>
    </p:spTree>
    <p:extLst>
      <p:ext uri="{BB962C8B-B14F-4D97-AF65-F5344CB8AC3E}">
        <p14:creationId xmlns:p14="http://schemas.microsoft.com/office/powerpoint/2010/main" val="155106040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7C7AD-65A4-42EC-A1D2-0C86C2879825}"/>
              </a:ext>
            </a:extLst>
          </p:cNvPr>
          <p:cNvSpPr>
            <a:spLocks noGrp="1"/>
          </p:cNvSpPr>
          <p:nvPr>
            <p:ph type="title"/>
          </p:nvPr>
        </p:nvSpPr>
        <p:spPr>
          <a:xfrm>
            <a:off x="334437" y="62954"/>
            <a:ext cx="10586099" cy="360535"/>
          </a:xfrm>
        </p:spPr>
        <p:txBody>
          <a:bodyPr/>
          <a:lstStyle/>
          <a:p>
            <a:r>
              <a:rPr lang="en-US" dirty="0"/>
              <a:t>Results</a:t>
            </a:r>
          </a:p>
        </p:txBody>
      </p:sp>
      <p:sp>
        <p:nvSpPr>
          <p:cNvPr id="3" name="Date Placeholder 2">
            <a:extLst>
              <a:ext uri="{FF2B5EF4-FFF2-40B4-BE49-F238E27FC236}">
                <a16:creationId xmlns:a16="http://schemas.microsoft.com/office/drawing/2014/main" id="{82EBD154-0246-4BF7-B7D8-950FDA953EDC}"/>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4C9B824-7208-4AB0-8983-1797AD85DEC2}"/>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8F286D0-D23B-4C57-9714-F3ABADD62C6A}"/>
              </a:ext>
            </a:extLst>
          </p:cNvPr>
          <p:cNvSpPr>
            <a:spLocks noGrp="1"/>
          </p:cNvSpPr>
          <p:nvPr>
            <p:ph type="sldNum" sz="quarter" idx="12"/>
          </p:nvPr>
        </p:nvSpPr>
        <p:spPr/>
        <p:txBody>
          <a:bodyPr/>
          <a:lstStyle/>
          <a:p>
            <a:pPr>
              <a:defRPr/>
            </a:pPr>
            <a:fld id="{05BC9FAB-BDC1-47C0-A8BB-6E12A8205D33}" type="slidenum">
              <a:rPr lang="de-DE" smtClean="0"/>
              <a:pPr>
                <a:defRPr/>
              </a:pPr>
              <a:t>17</a:t>
            </a:fld>
            <a:endParaRPr lang="de-DE" dirty="0"/>
          </a:p>
        </p:txBody>
      </p:sp>
      <p:sp>
        <p:nvSpPr>
          <p:cNvPr id="6" name="Text Placeholder 5">
            <a:extLst>
              <a:ext uri="{FF2B5EF4-FFF2-40B4-BE49-F238E27FC236}">
                <a16:creationId xmlns:a16="http://schemas.microsoft.com/office/drawing/2014/main" id="{A6021F61-D840-463F-BFAF-7C608FEE7577}"/>
              </a:ext>
            </a:extLst>
          </p:cNvPr>
          <p:cNvSpPr>
            <a:spLocks noGrp="1"/>
          </p:cNvSpPr>
          <p:nvPr>
            <p:ph type="body" sz="quarter" idx="13"/>
          </p:nvPr>
        </p:nvSpPr>
        <p:spPr/>
        <p:txBody>
          <a:bodyPr/>
          <a:lstStyle/>
          <a:p>
            <a:r>
              <a:rPr lang="en-US" dirty="0"/>
              <a:t>RQ1 and RQ2 – Strict Requirements</a:t>
            </a:r>
          </a:p>
        </p:txBody>
      </p:sp>
      <p:graphicFrame>
        <p:nvGraphicFramePr>
          <p:cNvPr id="9" name="Table 8">
            <a:extLst>
              <a:ext uri="{FF2B5EF4-FFF2-40B4-BE49-F238E27FC236}">
                <a16:creationId xmlns:a16="http://schemas.microsoft.com/office/drawing/2014/main" id="{67CA3B4F-5C08-4A51-8864-344D9B9E192A}"/>
              </a:ext>
            </a:extLst>
          </p:cNvPr>
          <p:cNvGraphicFramePr>
            <a:graphicFrameLocks noGrp="1"/>
          </p:cNvGraphicFramePr>
          <p:nvPr>
            <p:extLst>
              <p:ext uri="{D42A27DB-BD31-4B8C-83A1-F6EECF244321}">
                <p14:modId xmlns:p14="http://schemas.microsoft.com/office/powerpoint/2010/main" val="405966166"/>
              </p:ext>
            </p:extLst>
          </p:nvPr>
        </p:nvGraphicFramePr>
        <p:xfrm>
          <a:off x="457200" y="1991996"/>
          <a:ext cx="10744200" cy="4572000"/>
        </p:xfrm>
        <a:graphic>
          <a:graphicData uri="http://schemas.openxmlformats.org/drawingml/2006/table">
            <a:tbl>
              <a:tblPr firstRow="1">
                <a:tableStyleId>{7DF18680-E054-41AD-8BC1-D1AEF772440D}</a:tableStyleId>
              </a:tblPr>
              <a:tblGrid>
                <a:gridCol w="3581400">
                  <a:extLst>
                    <a:ext uri="{9D8B030D-6E8A-4147-A177-3AD203B41FA5}">
                      <a16:colId xmlns:a16="http://schemas.microsoft.com/office/drawing/2014/main" val="2169262742"/>
                    </a:ext>
                  </a:extLst>
                </a:gridCol>
                <a:gridCol w="3581400">
                  <a:extLst>
                    <a:ext uri="{9D8B030D-6E8A-4147-A177-3AD203B41FA5}">
                      <a16:colId xmlns:a16="http://schemas.microsoft.com/office/drawing/2014/main" val="3565814529"/>
                    </a:ext>
                  </a:extLst>
                </a:gridCol>
                <a:gridCol w="3581400">
                  <a:extLst>
                    <a:ext uri="{9D8B030D-6E8A-4147-A177-3AD203B41FA5}">
                      <a16:colId xmlns:a16="http://schemas.microsoft.com/office/drawing/2014/main" val="3547243897"/>
                    </a:ext>
                  </a:extLst>
                </a:gridCol>
              </a:tblGrid>
              <a:tr h="6487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Requirement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Properties of Differential Privacy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NLP Mapping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547755"/>
                  </a:ext>
                </a:extLst>
              </a:tr>
              <a:tr h="834081">
                <a:tc rowSpan="2">
                  <a:txBody>
                    <a:bodyPr/>
                    <a:lstStyle/>
                    <a:p>
                      <a:pPr algn="ctr"/>
                      <a:r>
                        <a:rPr lang="en-US" sz="1600" dirty="0"/>
                        <a:t>individual and private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individual attributes are preserved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 individual attributes and stylometric style are preserved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52996505"/>
                  </a:ext>
                </a:extLst>
              </a:tr>
              <a:tr h="834081">
                <a:tc vMerge="1">
                  <a:txBody>
                    <a:bodyPr/>
                    <a:lstStyle/>
                    <a:p>
                      <a:pPr algn="ct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random noise injection to a single attribute protects the attribute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random noise injection to a single attribute does not always protect the attribute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5060078"/>
                  </a:ext>
                </a:extLst>
              </a:tr>
              <a:tr h="586946">
                <a:tc>
                  <a:txBody>
                    <a:bodyPr/>
                    <a:lstStyle/>
                    <a:p>
                      <a:pPr algn="ctr"/>
                      <a:r>
                        <a:rPr lang="en-US" sz="1600" dirty="0"/>
                        <a:t>equal privacy guarantees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each individual receives equal privacy guarantees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language structures are differently privacy sensitive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2388394"/>
                  </a:ext>
                </a:extLst>
              </a:tr>
              <a:tr h="834081">
                <a:tc>
                  <a:txBody>
                    <a:bodyPr/>
                    <a:lstStyle/>
                    <a:p>
                      <a:pPr algn="ctr"/>
                      <a:r>
                        <a:rPr lang="en-US" sz="1600" dirty="0"/>
                        <a:t>individual data records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each record conveys information about a single individual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text conveys information about at least one individual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14658869"/>
                  </a:ext>
                </a:extLst>
              </a:tr>
              <a:tr h="834081">
                <a:tc>
                  <a:txBody>
                    <a:bodyPr/>
                    <a:lstStyle/>
                    <a:p>
                      <a:pPr algn="ctr"/>
                      <a:r>
                        <a:rPr lang="en-US" sz="1600" dirty="0"/>
                        <a:t>independence between attributes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individual's attributes are uncorrelated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words in a text exhibit correlation in their usage patterns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2631119"/>
                  </a:ext>
                </a:extLst>
              </a:tr>
            </a:tbl>
          </a:graphicData>
        </a:graphic>
      </p:graphicFrame>
      <p:sp>
        <p:nvSpPr>
          <p:cNvPr id="7" name="TextBox 6">
            <a:extLst>
              <a:ext uri="{FF2B5EF4-FFF2-40B4-BE49-F238E27FC236}">
                <a16:creationId xmlns:a16="http://schemas.microsoft.com/office/drawing/2014/main" id="{76B054DE-E733-4302-9CF0-02BE4B3D1D70}"/>
              </a:ext>
            </a:extLst>
          </p:cNvPr>
          <p:cNvSpPr txBox="1"/>
          <p:nvPr/>
        </p:nvSpPr>
        <p:spPr>
          <a:xfrm>
            <a:off x="457200" y="836713"/>
            <a:ext cx="10744200" cy="169277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700" b="1" dirty="0">
                <a:latin typeface="Arial" pitchFamily="34" charset="0"/>
              </a:rPr>
              <a:t>Individual and Private Data</a:t>
            </a:r>
          </a:p>
          <a:p>
            <a:pPr marL="285750" indent="-285750">
              <a:buFont typeface="Wingdings" panose="05000000000000000000" pitchFamily="2" charset="2"/>
              <a:buChar char="§"/>
            </a:pPr>
            <a:r>
              <a:rPr lang="de-DE" sz="1700" dirty="0">
                <a:latin typeface="Arial" pitchFamily="34" charset="0"/>
              </a:rPr>
              <a:t>required, otherwise it does not make sense to use Differential Privacy</a:t>
            </a:r>
          </a:p>
          <a:p>
            <a:pPr marL="285750" indent="-285750">
              <a:buFont typeface="Wingdings" panose="05000000000000000000" pitchFamily="2" charset="2"/>
              <a:buChar char="§"/>
            </a:pPr>
            <a:r>
              <a:rPr lang="de-DE" sz="1700" dirty="0">
                <a:latin typeface="Arial" pitchFamily="34" charset="0"/>
              </a:rPr>
              <a:t>we explored different characteristics of individual and private data in original Differential Privacy and in Differential Privacy in NLP context</a:t>
            </a:r>
          </a:p>
          <a:p>
            <a:endParaRPr lang="de-DE" b="1" dirty="0">
              <a:latin typeface="Arial" pitchFamily="34" charset="0"/>
            </a:endParaRPr>
          </a:p>
          <a:p>
            <a:endParaRPr lang="en-US" dirty="0">
              <a:latin typeface="Arial" pitchFamily="34" charset="0"/>
            </a:endParaRPr>
          </a:p>
        </p:txBody>
      </p:sp>
    </p:spTree>
    <p:extLst>
      <p:ext uri="{BB962C8B-B14F-4D97-AF65-F5344CB8AC3E}">
        <p14:creationId xmlns:p14="http://schemas.microsoft.com/office/powerpoint/2010/main" val="391041327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F5DC40C-5B04-42C4-B68F-C2986D423DD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19B6D35E-1B20-4830-A2E6-CB813EAD19C0}"/>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23D3314-1ADB-40A3-AF4C-6905D866090F}"/>
              </a:ext>
            </a:extLst>
          </p:cNvPr>
          <p:cNvSpPr>
            <a:spLocks noGrp="1"/>
          </p:cNvSpPr>
          <p:nvPr>
            <p:ph type="sldNum" sz="quarter" idx="12"/>
          </p:nvPr>
        </p:nvSpPr>
        <p:spPr/>
        <p:txBody>
          <a:bodyPr/>
          <a:lstStyle/>
          <a:p>
            <a:pPr>
              <a:defRPr/>
            </a:pPr>
            <a:fld id="{53F79391-FD8B-4951-B07A-A389C4C7CA7B}" type="slidenum">
              <a:rPr lang="de-DE" smtClean="0"/>
              <a:pPr>
                <a:defRPr/>
              </a:pPr>
              <a:t>18</a:t>
            </a:fld>
            <a:endParaRPr lang="de-DE" dirty="0"/>
          </a:p>
        </p:txBody>
      </p:sp>
      <p:pic>
        <p:nvPicPr>
          <p:cNvPr id="7" name="Picture 6">
            <a:extLst>
              <a:ext uri="{FF2B5EF4-FFF2-40B4-BE49-F238E27FC236}">
                <a16:creationId xmlns:a16="http://schemas.microsoft.com/office/drawing/2014/main" id="{B409E87F-292D-4DA7-9BC5-9D2103E4C2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570" y="197328"/>
            <a:ext cx="8235462" cy="5822472"/>
          </a:xfrm>
          <a:prstGeom prst="rect">
            <a:avLst/>
          </a:prstGeom>
        </p:spPr>
      </p:pic>
      <p:sp>
        <p:nvSpPr>
          <p:cNvPr id="13" name="Rectangle: Rounded Corners 12">
            <a:extLst>
              <a:ext uri="{FF2B5EF4-FFF2-40B4-BE49-F238E27FC236}">
                <a16:creationId xmlns:a16="http://schemas.microsoft.com/office/drawing/2014/main" id="{E26FA22C-FD38-4B33-96D8-2168A88A28A5}"/>
              </a:ext>
            </a:extLst>
          </p:cNvPr>
          <p:cNvSpPr/>
          <p:nvPr/>
        </p:nvSpPr>
        <p:spPr bwMode="auto">
          <a:xfrm>
            <a:off x="152400" y="4191000"/>
            <a:ext cx="2209800" cy="85224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One record, one individual</a:t>
            </a:r>
          </a:p>
        </p:txBody>
      </p:sp>
      <p:sp>
        <p:nvSpPr>
          <p:cNvPr id="14" name="Rectangle: Rounded Corners 13">
            <a:extLst>
              <a:ext uri="{FF2B5EF4-FFF2-40B4-BE49-F238E27FC236}">
                <a16:creationId xmlns:a16="http://schemas.microsoft.com/office/drawing/2014/main" id="{C320C80F-6F29-4B79-978F-D14D0CC75CE1}"/>
              </a:ext>
            </a:extLst>
          </p:cNvPr>
          <p:cNvSpPr/>
          <p:nvPr/>
        </p:nvSpPr>
        <p:spPr bwMode="auto">
          <a:xfrm>
            <a:off x="3213686" y="3962400"/>
            <a:ext cx="2209800" cy="242167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Textual data might identify more than one person:</a:t>
            </a:r>
            <a:r>
              <a:rPr lang="en-US" dirty="0">
                <a:solidFill>
                  <a:schemeClr val="tx1"/>
                </a:solidFill>
                <a:cs typeface="Arial" pitchFamily="34" charset="0"/>
              </a:rPr>
              <a:t> the writer and the described person</a:t>
            </a:r>
            <a:endParaRPr lang="en-US" b="1" dirty="0">
              <a:solidFill>
                <a:schemeClr val="tx1"/>
              </a:solidFill>
              <a:cs typeface="Arial" pitchFamily="34" charset="0"/>
            </a:endParaRPr>
          </a:p>
        </p:txBody>
      </p:sp>
      <p:sp>
        <p:nvSpPr>
          <p:cNvPr id="9" name="Rectangle: Rounded Corners 8">
            <a:extLst>
              <a:ext uri="{FF2B5EF4-FFF2-40B4-BE49-F238E27FC236}">
                <a16:creationId xmlns:a16="http://schemas.microsoft.com/office/drawing/2014/main" id="{F5804D33-A576-4A05-8B40-26BF4AC1F670}"/>
              </a:ext>
            </a:extLst>
          </p:cNvPr>
          <p:cNvSpPr/>
          <p:nvPr/>
        </p:nvSpPr>
        <p:spPr bwMode="auto">
          <a:xfrm>
            <a:off x="8593275" y="838200"/>
            <a:ext cx="3522525" cy="31242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i="1" dirty="0">
                <a:solidFill>
                  <a:schemeClr val="tx1"/>
                </a:solidFill>
                <a:cs typeface="Arial" pitchFamily="34" charset="0"/>
              </a:rPr>
              <a:t>“</a:t>
            </a:r>
            <a:r>
              <a:rPr lang="en-US" i="1" dirty="0">
                <a:solidFill>
                  <a:schemeClr val="tx1"/>
                </a:solidFill>
              </a:rPr>
              <a:t>What does it mean to protect individuals in the data sets? Are you protecting just authors? Are you protecting the people whose data is being discussed in the text? I don't know the answer to that. </a:t>
            </a:r>
            <a:r>
              <a:rPr lang="en-US" b="1" i="1" dirty="0">
                <a:solidFill>
                  <a:schemeClr val="tx1"/>
                </a:solidFill>
              </a:rPr>
              <a:t>This seems like one of the major questions that I would have if I was to look at a use case. </a:t>
            </a:r>
            <a:r>
              <a:rPr lang="en-US" i="1" dirty="0">
                <a:solidFill>
                  <a:schemeClr val="tx1"/>
                </a:solidFill>
                <a:cs typeface="Arial" pitchFamily="34" charset="0"/>
              </a:rPr>
              <a:t>”[#3]</a:t>
            </a:r>
          </a:p>
        </p:txBody>
      </p:sp>
      <p:sp>
        <p:nvSpPr>
          <p:cNvPr id="2" name="Title 1">
            <a:extLst>
              <a:ext uri="{FF2B5EF4-FFF2-40B4-BE49-F238E27FC236}">
                <a16:creationId xmlns:a16="http://schemas.microsoft.com/office/drawing/2014/main" id="{2E94D7AA-F98A-498B-AA99-4A164BC5790E}"/>
              </a:ext>
            </a:extLst>
          </p:cNvPr>
          <p:cNvSpPr>
            <a:spLocks noGrp="1"/>
          </p:cNvSpPr>
          <p:nvPr>
            <p:ph type="title"/>
          </p:nvPr>
        </p:nvSpPr>
        <p:spPr>
          <a:xfrm>
            <a:off x="332903" y="-72979"/>
            <a:ext cx="10586102" cy="720725"/>
          </a:xfrm>
        </p:spPr>
        <p:txBody>
          <a:bodyPr/>
          <a:lstStyle/>
          <a:p>
            <a:r>
              <a:rPr lang="en-US" dirty="0"/>
              <a:t>Overview of the research process and findings</a:t>
            </a:r>
          </a:p>
        </p:txBody>
      </p:sp>
    </p:spTree>
    <p:extLst>
      <p:ext uri="{BB962C8B-B14F-4D97-AF65-F5344CB8AC3E}">
        <p14:creationId xmlns:p14="http://schemas.microsoft.com/office/powerpoint/2010/main" val="3882144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7C7AD-65A4-42EC-A1D2-0C86C2879825}"/>
              </a:ext>
            </a:extLst>
          </p:cNvPr>
          <p:cNvSpPr>
            <a:spLocks noGrp="1"/>
          </p:cNvSpPr>
          <p:nvPr>
            <p:ph type="title"/>
          </p:nvPr>
        </p:nvSpPr>
        <p:spPr>
          <a:xfrm>
            <a:off x="334437" y="62954"/>
            <a:ext cx="10586099" cy="360535"/>
          </a:xfrm>
        </p:spPr>
        <p:txBody>
          <a:bodyPr/>
          <a:lstStyle/>
          <a:p>
            <a:r>
              <a:rPr lang="en-US" dirty="0"/>
              <a:t>Results</a:t>
            </a:r>
          </a:p>
        </p:txBody>
      </p:sp>
      <p:sp>
        <p:nvSpPr>
          <p:cNvPr id="3" name="Date Placeholder 2">
            <a:extLst>
              <a:ext uri="{FF2B5EF4-FFF2-40B4-BE49-F238E27FC236}">
                <a16:creationId xmlns:a16="http://schemas.microsoft.com/office/drawing/2014/main" id="{82EBD154-0246-4BF7-B7D8-950FDA953EDC}"/>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4C9B824-7208-4AB0-8983-1797AD85DEC2}"/>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8F286D0-D23B-4C57-9714-F3ABADD62C6A}"/>
              </a:ext>
            </a:extLst>
          </p:cNvPr>
          <p:cNvSpPr>
            <a:spLocks noGrp="1"/>
          </p:cNvSpPr>
          <p:nvPr>
            <p:ph type="sldNum" sz="quarter" idx="12"/>
          </p:nvPr>
        </p:nvSpPr>
        <p:spPr/>
        <p:txBody>
          <a:bodyPr/>
          <a:lstStyle/>
          <a:p>
            <a:pPr>
              <a:defRPr/>
            </a:pPr>
            <a:fld id="{05BC9FAB-BDC1-47C0-A8BB-6E12A8205D33}" type="slidenum">
              <a:rPr lang="de-DE" smtClean="0"/>
              <a:pPr>
                <a:defRPr/>
              </a:pPr>
              <a:t>19</a:t>
            </a:fld>
            <a:endParaRPr lang="de-DE" dirty="0"/>
          </a:p>
        </p:txBody>
      </p:sp>
      <p:sp>
        <p:nvSpPr>
          <p:cNvPr id="6" name="Text Placeholder 5">
            <a:extLst>
              <a:ext uri="{FF2B5EF4-FFF2-40B4-BE49-F238E27FC236}">
                <a16:creationId xmlns:a16="http://schemas.microsoft.com/office/drawing/2014/main" id="{A6021F61-D840-463F-BFAF-7C608FEE7577}"/>
              </a:ext>
            </a:extLst>
          </p:cNvPr>
          <p:cNvSpPr>
            <a:spLocks noGrp="1"/>
          </p:cNvSpPr>
          <p:nvPr>
            <p:ph type="body" sz="quarter" idx="13"/>
          </p:nvPr>
        </p:nvSpPr>
        <p:spPr/>
        <p:txBody>
          <a:bodyPr/>
          <a:lstStyle/>
          <a:p>
            <a:r>
              <a:rPr lang="en-US" dirty="0"/>
              <a:t>RQ1 and RQ2 – Strict Requirements</a:t>
            </a:r>
          </a:p>
        </p:txBody>
      </p:sp>
      <p:graphicFrame>
        <p:nvGraphicFramePr>
          <p:cNvPr id="9" name="Table 8">
            <a:extLst>
              <a:ext uri="{FF2B5EF4-FFF2-40B4-BE49-F238E27FC236}">
                <a16:creationId xmlns:a16="http://schemas.microsoft.com/office/drawing/2014/main" id="{67CA3B4F-5C08-4A51-8864-344D9B9E192A}"/>
              </a:ext>
            </a:extLst>
          </p:cNvPr>
          <p:cNvGraphicFramePr>
            <a:graphicFrameLocks noGrp="1"/>
          </p:cNvGraphicFramePr>
          <p:nvPr>
            <p:extLst>
              <p:ext uri="{D42A27DB-BD31-4B8C-83A1-F6EECF244321}">
                <p14:modId xmlns:p14="http://schemas.microsoft.com/office/powerpoint/2010/main" val="455248283"/>
              </p:ext>
            </p:extLst>
          </p:nvPr>
        </p:nvGraphicFramePr>
        <p:xfrm>
          <a:off x="332903" y="2050343"/>
          <a:ext cx="11020896" cy="2671800"/>
        </p:xfrm>
        <a:graphic>
          <a:graphicData uri="http://schemas.openxmlformats.org/drawingml/2006/table">
            <a:tbl>
              <a:tblPr firstRow="1">
                <a:tableStyleId>{7DF18680-E054-41AD-8BC1-D1AEF772440D}</a:tableStyleId>
              </a:tblPr>
              <a:tblGrid>
                <a:gridCol w="3673632">
                  <a:extLst>
                    <a:ext uri="{9D8B030D-6E8A-4147-A177-3AD203B41FA5}">
                      <a16:colId xmlns:a16="http://schemas.microsoft.com/office/drawing/2014/main" val="1550389108"/>
                    </a:ext>
                  </a:extLst>
                </a:gridCol>
                <a:gridCol w="3673632">
                  <a:extLst>
                    <a:ext uri="{9D8B030D-6E8A-4147-A177-3AD203B41FA5}">
                      <a16:colId xmlns:a16="http://schemas.microsoft.com/office/drawing/2014/main" val="3565814529"/>
                    </a:ext>
                  </a:extLst>
                </a:gridCol>
                <a:gridCol w="3673632">
                  <a:extLst>
                    <a:ext uri="{9D8B030D-6E8A-4147-A177-3AD203B41FA5}">
                      <a16:colId xmlns:a16="http://schemas.microsoft.com/office/drawing/2014/main" val="3547243897"/>
                    </a:ext>
                  </a:extLst>
                </a:gridCol>
              </a:tblGrid>
              <a:tr h="502920">
                <a:tc>
                  <a:txBody>
                    <a:bodyPr/>
                    <a:lstStyle/>
                    <a:p>
                      <a:pPr algn="ctr"/>
                      <a:r>
                        <a:rPr lang="en-US" sz="1800" dirty="0"/>
                        <a:t>Requirement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Properties of Differential Privacy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NLP Mapping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547755"/>
                  </a:ext>
                </a:extLst>
              </a:tr>
              <a:tr h="363150">
                <a:tc rowSpan="2">
                  <a:txBody>
                    <a:bodyPr/>
                    <a:lstStyle/>
                    <a:p>
                      <a:pPr algn="ctr"/>
                      <a:r>
                        <a:rPr lang="en-US" sz="1600" dirty="0"/>
                        <a:t>database availability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tabular dataset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different notations of database are applicable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3911456"/>
                  </a:ext>
                </a:extLst>
              </a:tr>
              <a:tr h="363150">
                <a:tc vMerge="1">
                  <a:txBody>
                    <a:bodyPr/>
                    <a:lstStyle/>
                    <a:p>
                      <a:pPr algn="ct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static dataset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static dataset but dynamic language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309776"/>
                  </a:ext>
                </a:extLst>
              </a:tr>
              <a:tr h="363150">
                <a:tc>
                  <a:txBody>
                    <a:bodyPr/>
                    <a:lstStyle/>
                    <a:p>
                      <a:pPr algn="ctr"/>
                      <a:r>
                        <a:rPr lang="en-US" sz="1600" dirty="0"/>
                        <a:t>no access to raw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no access to raw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no access to raw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5178076"/>
                  </a:ext>
                </a:extLst>
              </a:tr>
              <a:tr h="363150">
                <a:tc>
                  <a:txBody>
                    <a:bodyPr/>
                    <a:lstStyle/>
                    <a:p>
                      <a:pPr algn="ctr"/>
                      <a:r>
                        <a:rPr lang="en-US" sz="1600" dirty="0"/>
                        <a:t>adjacency definition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intuitive definition of adjacency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complex definition of adjacency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652156"/>
                  </a:ext>
                </a:extLst>
              </a:tr>
              <a:tr h="36315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indistinguishable outputs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indistinguishable outputs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indistinguishable outputs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0458671"/>
                  </a:ext>
                </a:extLst>
              </a:tr>
            </a:tbl>
          </a:graphicData>
        </a:graphic>
      </p:graphicFrame>
      <p:sp>
        <p:nvSpPr>
          <p:cNvPr id="7" name="TextBox 6">
            <a:extLst>
              <a:ext uri="{FF2B5EF4-FFF2-40B4-BE49-F238E27FC236}">
                <a16:creationId xmlns:a16="http://schemas.microsoft.com/office/drawing/2014/main" id="{C32EE4A4-FE13-41EA-872D-08806DDCB171}"/>
              </a:ext>
            </a:extLst>
          </p:cNvPr>
          <p:cNvSpPr txBox="1"/>
          <p:nvPr/>
        </p:nvSpPr>
        <p:spPr>
          <a:xfrm>
            <a:off x="332903" y="854650"/>
            <a:ext cx="9877897" cy="141577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700" b="1" dirty="0">
                <a:latin typeface="Arial" pitchFamily="34" charset="0"/>
              </a:rPr>
              <a:t>Adjacent Databases</a:t>
            </a:r>
          </a:p>
          <a:p>
            <a:pPr marL="285750" indent="-285750">
              <a:buFont typeface="Wingdings" panose="05000000000000000000" pitchFamily="2" charset="2"/>
              <a:buChar char="§"/>
            </a:pPr>
            <a:r>
              <a:rPr lang="en-US" sz="1700" dirty="0">
                <a:latin typeface="Arial" pitchFamily="34" charset="0"/>
              </a:rPr>
              <a:t>requirement coming from the definition of Differential Privacy</a:t>
            </a:r>
          </a:p>
          <a:p>
            <a:pPr marL="285750" indent="-285750">
              <a:buFont typeface="Wingdings" panose="05000000000000000000" pitchFamily="2" charset="2"/>
              <a:buChar char="§"/>
            </a:pPr>
            <a:r>
              <a:rPr lang="en-US" sz="1700" dirty="0">
                <a:latin typeface="Arial" pitchFamily="34" charset="0"/>
              </a:rPr>
              <a:t>we compared how the definition differs between original Differential Privacy and Differential Privacy in NLP</a:t>
            </a:r>
          </a:p>
          <a:p>
            <a:endParaRPr lang="en-US" dirty="0">
              <a:latin typeface="Arial" pitchFamily="34" charset="0"/>
            </a:endParaRPr>
          </a:p>
        </p:txBody>
      </p:sp>
    </p:spTree>
    <p:extLst>
      <p:ext uri="{BB962C8B-B14F-4D97-AF65-F5344CB8AC3E}">
        <p14:creationId xmlns:p14="http://schemas.microsoft.com/office/powerpoint/2010/main" val="112016899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80728"/>
            <a:ext cx="12192000" cy="116146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dirty="0"/>
              <a:t>Motivation</a:t>
            </a:r>
          </a:p>
          <a:p>
            <a:pPr lvl="1"/>
            <a:r>
              <a:rPr lang="en-US" dirty="0"/>
              <a:t>Introduction </a:t>
            </a:r>
          </a:p>
          <a:p>
            <a:pPr lvl="1"/>
            <a:r>
              <a:rPr lang="en-US" dirty="0"/>
              <a:t>Problem Statement and Motivation </a:t>
            </a:r>
          </a:p>
          <a:p>
            <a:pPr marL="98425" lvl="1" indent="0">
              <a:buNone/>
            </a:pPr>
            <a:endParaRPr lang="en-US" dirty="0"/>
          </a:p>
          <a:p>
            <a:pPr marL="98425" lvl="1" indent="0">
              <a:buNone/>
            </a:pPr>
            <a:r>
              <a:rPr lang="en-US" dirty="0"/>
              <a:t>Research Questions and Methodology</a:t>
            </a:r>
          </a:p>
          <a:p>
            <a:pPr lvl="1"/>
            <a:r>
              <a:rPr lang="en-US" dirty="0"/>
              <a:t>Literature Review</a:t>
            </a:r>
          </a:p>
          <a:p>
            <a:pPr lvl="1"/>
            <a:r>
              <a:rPr lang="en-US" dirty="0"/>
              <a:t>Semi-structured Interviews</a:t>
            </a:r>
          </a:p>
          <a:p>
            <a:pPr marL="98425" lvl="1" indent="0">
              <a:buNone/>
            </a:pPr>
            <a:endParaRPr lang="en-US" dirty="0"/>
          </a:p>
          <a:p>
            <a:pPr marL="98425" lvl="1" indent="0">
              <a:buNone/>
            </a:pPr>
            <a:r>
              <a:rPr lang="en-US" dirty="0"/>
              <a:t>Results</a:t>
            </a:r>
          </a:p>
          <a:p>
            <a:pPr marL="98425" lvl="1" indent="0">
              <a:buNone/>
            </a:pPr>
            <a:endParaRPr lang="en-US" dirty="0"/>
          </a:p>
          <a:p>
            <a:pPr marL="98425" lvl="1" indent="0">
              <a:buNone/>
            </a:pPr>
            <a:r>
              <a:rPr lang="en-US" dirty="0"/>
              <a:t>Conclusion </a:t>
            </a:r>
          </a:p>
          <a:p>
            <a:pPr lvl="1"/>
            <a:r>
              <a:rPr lang="en-US" dirty="0"/>
              <a:t>Limitations</a:t>
            </a:r>
          </a:p>
          <a:p>
            <a:pPr lvl="1"/>
            <a:r>
              <a:rPr lang="en-US" dirty="0"/>
              <a:t>Future Work</a:t>
            </a:r>
          </a:p>
          <a:p>
            <a:pPr marL="98425" lvl="1" indent="0">
              <a:buNone/>
            </a:pPr>
            <a:endParaRPr lang="en-US" dirty="0"/>
          </a:p>
        </p:txBody>
      </p:sp>
      <p:sp>
        <p:nvSpPr>
          <p:cNvPr id="2" name="Titel 1"/>
          <p:cNvSpPr>
            <a:spLocks noGrp="1"/>
          </p:cNvSpPr>
          <p:nvPr>
            <p:ph type="title"/>
          </p:nvPr>
        </p:nvSpPr>
        <p:spPr/>
        <p:txBody>
          <a:bodyPr/>
          <a:lstStyle/>
          <a:p>
            <a:r>
              <a:rPr lang="en-US" dirty="0"/>
              <a:t>Outline </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F5DC40C-5B04-42C4-B68F-C2986D423DD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19B6D35E-1B20-4830-A2E6-CB813EAD19C0}"/>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23D3314-1ADB-40A3-AF4C-6905D866090F}"/>
              </a:ext>
            </a:extLst>
          </p:cNvPr>
          <p:cNvSpPr>
            <a:spLocks noGrp="1"/>
          </p:cNvSpPr>
          <p:nvPr>
            <p:ph type="sldNum" sz="quarter" idx="12"/>
          </p:nvPr>
        </p:nvSpPr>
        <p:spPr/>
        <p:txBody>
          <a:bodyPr/>
          <a:lstStyle/>
          <a:p>
            <a:pPr>
              <a:defRPr/>
            </a:pPr>
            <a:fld id="{53F79391-FD8B-4951-B07A-A389C4C7CA7B}" type="slidenum">
              <a:rPr lang="de-DE" smtClean="0"/>
              <a:pPr>
                <a:defRPr/>
              </a:pPr>
              <a:t>20</a:t>
            </a:fld>
            <a:endParaRPr lang="de-DE" dirty="0"/>
          </a:p>
        </p:txBody>
      </p:sp>
      <p:pic>
        <p:nvPicPr>
          <p:cNvPr id="7" name="Picture 6">
            <a:extLst>
              <a:ext uri="{FF2B5EF4-FFF2-40B4-BE49-F238E27FC236}">
                <a16:creationId xmlns:a16="http://schemas.microsoft.com/office/drawing/2014/main" id="{B409E87F-292D-4DA7-9BC5-9D2103E4C2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035" y="88219"/>
            <a:ext cx="8460165" cy="5981337"/>
          </a:xfrm>
          <a:prstGeom prst="rect">
            <a:avLst/>
          </a:prstGeom>
        </p:spPr>
      </p:pic>
      <p:sp>
        <p:nvSpPr>
          <p:cNvPr id="13" name="Rectangle: Rounded Corners 12">
            <a:extLst>
              <a:ext uri="{FF2B5EF4-FFF2-40B4-BE49-F238E27FC236}">
                <a16:creationId xmlns:a16="http://schemas.microsoft.com/office/drawing/2014/main" id="{E26FA22C-FD38-4B33-96D8-2168A88A28A5}"/>
              </a:ext>
            </a:extLst>
          </p:cNvPr>
          <p:cNvSpPr/>
          <p:nvPr/>
        </p:nvSpPr>
        <p:spPr bwMode="auto">
          <a:xfrm>
            <a:off x="152400" y="4304717"/>
            <a:ext cx="2209800" cy="85224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Adjacent databases differ by </a:t>
            </a:r>
            <a:r>
              <a:rPr lang="en-US" b="1" dirty="0">
                <a:solidFill>
                  <a:schemeClr val="tx1"/>
                </a:solidFill>
                <a:cs typeface="Arial" pitchFamily="34" charset="0"/>
              </a:rPr>
              <a:t>a single row</a:t>
            </a:r>
          </a:p>
        </p:txBody>
      </p:sp>
      <p:sp>
        <p:nvSpPr>
          <p:cNvPr id="14" name="Rectangle: Rounded Corners 13">
            <a:extLst>
              <a:ext uri="{FF2B5EF4-FFF2-40B4-BE49-F238E27FC236}">
                <a16:creationId xmlns:a16="http://schemas.microsoft.com/office/drawing/2014/main" id="{C320C80F-6F29-4B79-978F-D14D0CC75CE1}"/>
              </a:ext>
            </a:extLst>
          </p:cNvPr>
          <p:cNvSpPr/>
          <p:nvPr/>
        </p:nvSpPr>
        <p:spPr bwMode="auto">
          <a:xfrm>
            <a:off x="3416154" y="4220640"/>
            <a:ext cx="2209800" cy="182351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Adjacent databases might differ by </a:t>
            </a:r>
            <a:r>
              <a:rPr lang="en-US" b="1" i="1" dirty="0">
                <a:solidFill>
                  <a:schemeClr val="tx1"/>
                </a:solidFill>
                <a:latin typeface="Bahnschrift Light" panose="020B0502040204020203" pitchFamily="34" charset="0"/>
                <a:cs typeface="Arial" pitchFamily="34" charset="0"/>
              </a:rPr>
              <a:t>n</a:t>
            </a:r>
            <a:r>
              <a:rPr lang="en-US" b="1" dirty="0">
                <a:solidFill>
                  <a:schemeClr val="tx1"/>
                </a:solidFill>
                <a:cs typeface="Arial" pitchFamily="34" charset="0"/>
              </a:rPr>
              <a:t> consecutive words </a:t>
            </a:r>
            <a:r>
              <a:rPr lang="en-US" dirty="0">
                <a:solidFill>
                  <a:schemeClr val="tx1"/>
                </a:solidFill>
                <a:cs typeface="Arial" pitchFamily="34" charset="0"/>
              </a:rPr>
              <a:t>or by </a:t>
            </a:r>
            <a:r>
              <a:rPr lang="en-US" b="1" dirty="0">
                <a:solidFill>
                  <a:schemeClr val="tx1"/>
                </a:solidFill>
                <a:cs typeface="Arial" pitchFamily="34" charset="0"/>
              </a:rPr>
              <a:t>a single user</a:t>
            </a:r>
          </a:p>
        </p:txBody>
      </p:sp>
      <p:sp>
        <p:nvSpPr>
          <p:cNvPr id="2" name="Title 1">
            <a:extLst>
              <a:ext uri="{FF2B5EF4-FFF2-40B4-BE49-F238E27FC236}">
                <a16:creationId xmlns:a16="http://schemas.microsoft.com/office/drawing/2014/main" id="{2E94D7AA-F98A-498B-AA99-4A164BC5790E}"/>
              </a:ext>
            </a:extLst>
          </p:cNvPr>
          <p:cNvSpPr>
            <a:spLocks noGrp="1"/>
          </p:cNvSpPr>
          <p:nvPr>
            <p:ph type="title"/>
          </p:nvPr>
        </p:nvSpPr>
        <p:spPr>
          <a:xfrm>
            <a:off x="332903" y="-72979"/>
            <a:ext cx="10586102" cy="720725"/>
          </a:xfrm>
        </p:spPr>
        <p:txBody>
          <a:bodyPr/>
          <a:lstStyle/>
          <a:p>
            <a:r>
              <a:rPr lang="en-US" dirty="0"/>
              <a:t>Overview of the research process and findings</a:t>
            </a:r>
          </a:p>
        </p:txBody>
      </p:sp>
    </p:spTree>
    <p:extLst>
      <p:ext uri="{BB962C8B-B14F-4D97-AF65-F5344CB8AC3E}">
        <p14:creationId xmlns:p14="http://schemas.microsoft.com/office/powerpoint/2010/main" val="25810485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4D7AA-F98A-498B-AA99-4A164BC5790E}"/>
              </a:ext>
            </a:extLst>
          </p:cNvPr>
          <p:cNvSpPr>
            <a:spLocks noGrp="1"/>
          </p:cNvSpPr>
          <p:nvPr>
            <p:ph type="title"/>
          </p:nvPr>
        </p:nvSpPr>
        <p:spPr>
          <a:xfrm>
            <a:off x="332903" y="-72979"/>
            <a:ext cx="10586102" cy="720725"/>
          </a:xfrm>
        </p:spPr>
        <p:txBody>
          <a:bodyPr/>
          <a:lstStyle/>
          <a:p>
            <a:r>
              <a:rPr lang="en-US" dirty="0"/>
              <a:t>Overview of the research process and findings </a:t>
            </a:r>
          </a:p>
        </p:txBody>
      </p:sp>
      <p:sp>
        <p:nvSpPr>
          <p:cNvPr id="3" name="Date Placeholder 2">
            <a:extLst>
              <a:ext uri="{FF2B5EF4-FFF2-40B4-BE49-F238E27FC236}">
                <a16:creationId xmlns:a16="http://schemas.microsoft.com/office/drawing/2014/main" id="{0F5DC40C-5B04-42C4-B68F-C2986D423DD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19B6D35E-1B20-4830-A2E6-CB813EAD19C0}"/>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23D3314-1ADB-40A3-AF4C-6905D866090F}"/>
              </a:ext>
            </a:extLst>
          </p:cNvPr>
          <p:cNvSpPr>
            <a:spLocks noGrp="1"/>
          </p:cNvSpPr>
          <p:nvPr>
            <p:ph type="sldNum" sz="quarter" idx="12"/>
          </p:nvPr>
        </p:nvSpPr>
        <p:spPr/>
        <p:txBody>
          <a:bodyPr/>
          <a:lstStyle/>
          <a:p>
            <a:pPr>
              <a:defRPr/>
            </a:pPr>
            <a:fld id="{53F79391-FD8B-4951-B07A-A389C4C7CA7B}" type="slidenum">
              <a:rPr lang="de-DE" smtClean="0"/>
              <a:pPr>
                <a:defRPr/>
              </a:pPr>
              <a:t>21</a:t>
            </a:fld>
            <a:endParaRPr lang="de-DE" dirty="0"/>
          </a:p>
        </p:txBody>
      </p:sp>
      <p:pic>
        <p:nvPicPr>
          <p:cNvPr id="7" name="Picture 6">
            <a:extLst>
              <a:ext uri="{FF2B5EF4-FFF2-40B4-BE49-F238E27FC236}">
                <a16:creationId xmlns:a16="http://schemas.microsoft.com/office/drawing/2014/main" id="{B409E87F-292D-4DA7-9BC5-9D2103E4C2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865877"/>
            <a:ext cx="7951079" cy="5621413"/>
          </a:xfrm>
          <a:prstGeom prst="rect">
            <a:avLst/>
          </a:prstGeom>
        </p:spPr>
      </p:pic>
      <p:sp>
        <p:nvSpPr>
          <p:cNvPr id="10" name="Rectangle: Rounded Corners 9">
            <a:extLst>
              <a:ext uri="{FF2B5EF4-FFF2-40B4-BE49-F238E27FC236}">
                <a16:creationId xmlns:a16="http://schemas.microsoft.com/office/drawing/2014/main" id="{ECE2CD4B-A76B-47B2-BE31-6CD07DB9204B}"/>
              </a:ext>
            </a:extLst>
          </p:cNvPr>
          <p:cNvSpPr/>
          <p:nvPr/>
        </p:nvSpPr>
        <p:spPr bwMode="auto">
          <a:xfrm>
            <a:off x="4495800" y="4761422"/>
            <a:ext cx="2057400" cy="183909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i="1" dirty="0">
                <a:solidFill>
                  <a:schemeClr val="tx1"/>
                </a:solidFill>
                <a:cs typeface="Arial" pitchFamily="34" charset="0"/>
              </a:rPr>
              <a:t>“Well, it depends on the use case, right? </a:t>
            </a:r>
            <a:r>
              <a:rPr lang="en-US" b="1" i="1" dirty="0">
                <a:solidFill>
                  <a:schemeClr val="tx1"/>
                </a:solidFill>
                <a:cs typeface="Arial" pitchFamily="34" charset="0"/>
              </a:rPr>
              <a:t>That captures what you want to protect</a:t>
            </a:r>
            <a:r>
              <a:rPr lang="en-US" i="1" dirty="0">
                <a:solidFill>
                  <a:schemeClr val="tx1"/>
                </a:solidFill>
                <a:cs typeface="Arial" pitchFamily="34" charset="0"/>
              </a:rPr>
              <a:t>.” [#3]</a:t>
            </a:r>
          </a:p>
        </p:txBody>
      </p:sp>
      <p:sp>
        <p:nvSpPr>
          <p:cNvPr id="11" name="Rectangle: Rounded Corners 10">
            <a:extLst>
              <a:ext uri="{FF2B5EF4-FFF2-40B4-BE49-F238E27FC236}">
                <a16:creationId xmlns:a16="http://schemas.microsoft.com/office/drawing/2014/main" id="{3E9463AF-40AC-497F-9952-1C2970FDD675}"/>
              </a:ext>
            </a:extLst>
          </p:cNvPr>
          <p:cNvSpPr/>
          <p:nvPr/>
        </p:nvSpPr>
        <p:spPr bwMode="auto">
          <a:xfrm>
            <a:off x="9067800" y="1143000"/>
            <a:ext cx="2988672" cy="15240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i="1" dirty="0">
                <a:solidFill>
                  <a:schemeClr val="tx1"/>
                </a:solidFill>
                <a:cs typeface="Arial" pitchFamily="34" charset="0"/>
              </a:rPr>
              <a:t>“Adjacent databases </a:t>
            </a:r>
            <a:r>
              <a:rPr lang="en-US" b="1" i="1" dirty="0">
                <a:solidFill>
                  <a:schemeClr val="tx1"/>
                </a:solidFill>
                <a:cs typeface="Arial" pitchFamily="34" charset="0"/>
              </a:rPr>
              <a:t>differ by a unit of </a:t>
            </a:r>
            <a:r>
              <a:rPr lang="en-US" b="1" i="1" dirty="0">
                <a:solidFill>
                  <a:schemeClr val="tx1"/>
                </a:solidFill>
                <a:latin typeface="Bahnschrift Light" panose="020B0502040204020203" pitchFamily="34" charset="0"/>
                <a:cs typeface="Arial" pitchFamily="34" charset="0"/>
              </a:rPr>
              <a:t>x</a:t>
            </a:r>
            <a:r>
              <a:rPr lang="en-US" i="1" dirty="0">
                <a:solidFill>
                  <a:schemeClr val="tx1"/>
                </a:solidFill>
                <a:cs typeface="Arial" pitchFamily="34" charset="0"/>
              </a:rPr>
              <a:t>. What is this unit </a:t>
            </a:r>
            <a:r>
              <a:rPr lang="en-US" i="1" dirty="0">
                <a:solidFill>
                  <a:schemeClr val="tx1"/>
                </a:solidFill>
                <a:latin typeface="Bahnschrift Light" panose="020B0502040204020203" pitchFamily="34" charset="0"/>
                <a:cs typeface="Arial" pitchFamily="34" charset="0"/>
              </a:rPr>
              <a:t>x</a:t>
            </a:r>
            <a:r>
              <a:rPr lang="en-US" i="1" dirty="0">
                <a:solidFill>
                  <a:schemeClr val="tx1"/>
                </a:solidFill>
                <a:cs typeface="Arial" pitchFamily="34" charset="0"/>
              </a:rPr>
              <a:t>? This is very much an application-dependent unit.” [#6]</a:t>
            </a:r>
          </a:p>
        </p:txBody>
      </p:sp>
      <p:sp>
        <p:nvSpPr>
          <p:cNvPr id="12" name="Rectangle: Rounded Corners 11">
            <a:extLst>
              <a:ext uri="{FF2B5EF4-FFF2-40B4-BE49-F238E27FC236}">
                <a16:creationId xmlns:a16="http://schemas.microsoft.com/office/drawing/2014/main" id="{C7A5810F-A997-4325-A3D9-B6D81D97B046}"/>
              </a:ext>
            </a:extLst>
          </p:cNvPr>
          <p:cNvSpPr/>
          <p:nvPr/>
        </p:nvSpPr>
        <p:spPr bwMode="auto">
          <a:xfrm>
            <a:off x="135528" y="782551"/>
            <a:ext cx="5454353" cy="1614625"/>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i="1" dirty="0">
                <a:solidFill>
                  <a:schemeClr val="tx1"/>
                </a:solidFill>
                <a:cs typeface="Arial" pitchFamily="34" charset="0"/>
              </a:rPr>
              <a:t>“</a:t>
            </a:r>
            <a:r>
              <a:rPr lang="en-US" b="1" i="1" dirty="0">
                <a:solidFill>
                  <a:schemeClr val="tx1"/>
                </a:solidFill>
                <a:cs typeface="Arial" pitchFamily="34" charset="0"/>
              </a:rPr>
              <a:t>If we want to apply DP properly, we want to try to protect individuals</a:t>
            </a:r>
            <a:r>
              <a:rPr lang="en-US" i="1" dirty="0">
                <a:solidFill>
                  <a:schemeClr val="tx1"/>
                </a:solidFill>
                <a:cs typeface="Arial" pitchFamily="34" charset="0"/>
              </a:rPr>
              <a:t>. So we want to protect users and participants in these types of datasets. So protecting tokens or examples and documents and paragraphs doesn't seem to hit the right spot” [#6]</a:t>
            </a:r>
          </a:p>
        </p:txBody>
      </p:sp>
    </p:spTree>
    <p:extLst>
      <p:ext uri="{BB962C8B-B14F-4D97-AF65-F5344CB8AC3E}">
        <p14:creationId xmlns:p14="http://schemas.microsoft.com/office/powerpoint/2010/main" val="20157868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7C7AD-65A4-42EC-A1D2-0C86C2879825}"/>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82EBD154-0246-4BF7-B7D8-950FDA953EDC}"/>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4C9B824-7208-4AB0-8983-1797AD85DEC2}"/>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8F286D0-D23B-4C57-9714-F3ABADD62C6A}"/>
              </a:ext>
            </a:extLst>
          </p:cNvPr>
          <p:cNvSpPr>
            <a:spLocks noGrp="1"/>
          </p:cNvSpPr>
          <p:nvPr>
            <p:ph type="sldNum" sz="quarter" idx="12"/>
          </p:nvPr>
        </p:nvSpPr>
        <p:spPr/>
        <p:txBody>
          <a:bodyPr/>
          <a:lstStyle/>
          <a:p>
            <a:pPr>
              <a:defRPr/>
            </a:pPr>
            <a:fld id="{05BC9FAB-BDC1-47C0-A8BB-6E12A8205D33}" type="slidenum">
              <a:rPr lang="de-DE" smtClean="0"/>
              <a:pPr>
                <a:defRPr/>
              </a:pPr>
              <a:t>22</a:t>
            </a:fld>
            <a:endParaRPr lang="de-DE" dirty="0"/>
          </a:p>
        </p:txBody>
      </p:sp>
      <p:sp>
        <p:nvSpPr>
          <p:cNvPr id="6" name="Text Placeholder 5">
            <a:extLst>
              <a:ext uri="{FF2B5EF4-FFF2-40B4-BE49-F238E27FC236}">
                <a16:creationId xmlns:a16="http://schemas.microsoft.com/office/drawing/2014/main" id="{A6021F61-D840-463F-BFAF-7C608FEE7577}"/>
              </a:ext>
            </a:extLst>
          </p:cNvPr>
          <p:cNvSpPr>
            <a:spLocks noGrp="1"/>
          </p:cNvSpPr>
          <p:nvPr>
            <p:ph type="body" sz="quarter" idx="13"/>
          </p:nvPr>
        </p:nvSpPr>
        <p:spPr/>
        <p:txBody>
          <a:bodyPr/>
          <a:lstStyle/>
          <a:p>
            <a:r>
              <a:rPr lang="en-US" dirty="0"/>
              <a:t>RQ1 and RQ2 – Strict Requirements</a:t>
            </a:r>
          </a:p>
        </p:txBody>
      </p:sp>
      <p:graphicFrame>
        <p:nvGraphicFramePr>
          <p:cNvPr id="9" name="Table 8">
            <a:extLst>
              <a:ext uri="{FF2B5EF4-FFF2-40B4-BE49-F238E27FC236}">
                <a16:creationId xmlns:a16="http://schemas.microsoft.com/office/drawing/2014/main" id="{67CA3B4F-5C08-4A51-8864-344D9B9E192A}"/>
              </a:ext>
            </a:extLst>
          </p:cNvPr>
          <p:cNvGraphicFramePr>
            <a:graphicFrameLocks noGrp="1"/>
          </p:cNvGraphicFramePr>
          <p:nvPr>
            <p:extLst>
              <p:ext uri="{D42A27DB-BD31-4B8C-83A1-F6EECF244321}">
                <p14:modId xmlns:p14="http://schemas.microsoft.com/office/powerpoint/2010/main" val="486015670"/>
              </p:ext>
            </p:extLst>
          </p:nvPr>
        </p:nvGraphicFramePr>
        <p:xfrm>
          <a:off x="343063" y="1828800"/>
          <a:ext cx="10944696" cy="3695593"/>
        </p:xfrm>
        <a:graphic>
          <a:graphicData uri="http://schemas.openxmlformats.org/drawingml/2006/table">
            <a:tbl>
              <a:tblPr firstRow="1">
                <a:tableStyleId>{7DF18680-E054-41AD-8BC1-D1AEF772440D}</a:tableStyleId>
              </a:tblPr>
              <a:tblGrid>
                <a:gridCol w="3648232">
                  <a:extLst>
                    <a:ext uri="{9D8B030D-6E8A-4147-A177-3AD203B41FA5}">
                      <a16:colId xmlns:a16="http://schemas.microsoft.com/office/drawing/2014/main" val="4024500214"/>
                    </a:ext>
                  </a:extLst>
                </a:gridCol>
                <a:gridCol w="3648232">
                  <a:extLst>
                    <a:ext uri="{9D8B030D-6E8A-4147-A177-3AD203B41FA5}">
                      <a16:colId xmlns:a16="http://schemas.microsoft.com/office/drawing/2014/main" val="3565814529"/>
                    </a:ext>
                  </a:extLst>
                </a:gridCol>
                <a:gridCol w="3648232">
                  <a:extLst>
                    <a:ext uri="{9D8B030D-6E8A-4147-A177-3AD203B41FA5}">
                      <a16:colId xmlns:a16="http://schemas.microsoft.com/office/drawing/2014/main" val="3547243897"/>
                    </a:ext>
                  </a:extLst>
                </a:gridCol>
              </a:tblGrid>
              <a:tr h="686791">
                <a:tc>
                  <a:txBody>
                    <a:bodyPr/>
                    <a:lstStyle/>
                    <a:p>
                      <a:pPr algn="ctr"/>
                      <a:r>
                        <a:rPr lang="en-US" sz="1800" dirty="0"/>
                        <a:t>Requirement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Properties of Differential Privacy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NLP Mapping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547755"/>
                  </a:ext>
                </a:extLst>
              </a:tr>
              <a:tr h="883018">
                <a:tc rowSpan="2">
                  <a:txBody>
                    <a:bodyPr/>
                    <a:lstStyle/>
                    <a:p>
                      <a:pPr algn="ctr"/>
                      <a:r>
                        <a:rPr lang="en-US" sz="1600" dirty="0"/>
                        <a:t>bounded sensitivity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sensitivity needs to be bounded or constant (Laplace mechanism)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 sensitivity is prone to be unbounded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52996505"/>
                  </a:ext>
                </a:extLst>
              </a:tr>
              <a:tr h="883018">
                <a:tc vMerge="1">
                  <a:txBody>
                    <a:bodyPr/>
                    <a:lstStyle/>
                    <a:p>
                      <a:pPr algn="ct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finite range of possible options (Exponential mechanism)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finite range of possible options is challenging to find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5060078"/>
                  </a:ext>
                </a:extLst>
              </a:tr>
              <a:tr h="621383">
                <a:tc>
                  <a:txBody>
                    <a:bodyPr/>
                    <a:lstStyle/>
                    <a:p>
                      <a:pPr algn="ctr"/>
                      <a:r>
                        <a:rPr lang="en-US" sz="1600" dirty="0"/>
                        <a:t>advanced knowledge of queries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advanced knowledge of queries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advanced knowledge of queries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2388394"/>
                  </a:ext>
                </a:extLst>
              </a:tr>
              <a:tr h="621383">
                <a:tc>
                  <a:txBody>
                    <a:bodyPr/>
                    <a:lstStyle/>
                    <a:p>
                      <a:pPr algn="ctr"/>
                      <a:r>
                        <a:rPr lang="en-US" sz="1600" dirty="0"/>
                        <a:t>sensitivity type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global sensitivity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global sensitivity might not be appropriate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14658869"/>
                  </a:ext>
                </a:extLst>
              </a:tr>
            </a:tbl>
          </a:graphicData>
        </a:graphic>
      </p:graphicFrame>
      <p:sp>
        <p:nvSpPr>
          <p:cNvPr id="7" name="TextBox 6">
            <a:extLst>
              <a:ext uri="{FF2B5EF4-FFF2-40B4-BE49-F238E27FC236}">
                <a16:creationId xmlns:a16="http://schemas.microsoft.com/office/drawing/2014/main" id="{6ACB5E75-25AC-4FBE-BEE8-00EE4F8890A7}"/>
              </a:ext>
            </a:extLst>
          </p:cNvPr>
          <p:cNvSpPr txBox="1"/>
          <p:nvPr/>
        </p:nvSpPr>
        <p:spPr>
          <a:xfrm>
            <a:off x="332903" y="833754"/>
            <a:ext cx="10820399" cy="87716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700" b="1" dirty="0">
                <a:latin typeface="Arial" pitchFamily="34" charset="0"/>
              </a:rPr>
              <a:t>Correct Sensitivity Measurement </a:t>
            </a:r>
          </a:p>
          <a:p>
            <a:pPr marL="285750" indent="-285750">
              <a:buFont typeface="Wingdings" panose="05000000000000000000" pitchFamily="2" charset="2"/>
              <a:buChar char="§"/>
            </a:pPr>
            <a:r>
              <a:rPr lang="en-US" sz="1700" dirty="0">
                <a:latin typeface="Arial" pitchFamily="34" charset="0"/>
              </a:rPr>
              <a:t>many algorithms are falsely declared to be differentially private due to miscalculated sensitivity</a:t>
            </a:r>
          </a:p>
          <a:p>
            <a:pPr marL="285750" indent="-285750">
              <a:buFont typeface="Wingdings" panose="05000000000000000000" pitchFamily="2" charset="2"/>
              <a:buChar char="§"/>
            </a:pPr>
            <a:r>
              <a:rPr lang="en-US" sz="1700" dirty="0">
                <a:latin typeface="Arial" pitchFamily="34" charset="0"/>
              </a:rPr>
              <a:t>we looked at what is required for sensitivity measurement</a:t>
            </a:r>
          </a:p>
        </p:txBody>
      </p:sp>
    </p:spTree>
    <p:extLst>
      <p:ext uri="{BB962C8B-B14F-4D97-AF65-F5344CB8AC3E}">
        <p14:creationId xmlns:p14="http://schemas.microsoft.com/office/powerpoint/2010/main" val="207733145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F5DC40C-5B04-42C4-B68F-C2986D423DD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19B6D35E-1B20-4830-A2E6-CB813EAD19C0}"/>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23D3314-1ADB-40A3-AF4C-6905D866090F}"/>
              </a:ext>
            </a:extLst>
          </p:cNvPr>
          <p:cNvSpPr>
            <a:spLocks noGrp="1"/>
          </p:cNvSpPr>
          <p:nvPr>
            <p:ph type="sldNum" sz="quarter" idx="12"/>
          </p:nvPr>
        </p:nvSpPr>
        <p:spPr/>
        <p:txBody>
          <a:bodyPr/>
          <a:lstStyle/>
          <a:p>
            <a:pPr>
              <a:defRPr/>
            </a:pPr>
            <a:fld id="{53F79391-FD8B-4951-B07A-A389C4C7CA7B}" type="slidenum">
              <a:rPr lang="de-DE" smtClean="0"/>
              <a:pPr>
                <a:defRPr/>
              </a:pPr>
              <a:t>23</a:t>
            </a:fld>
            <a:endParaRPr lang="de-DE" dirty="0"/>
          </a:p>
        </p:txBody>
      </p:sp>
      <p:pic>
        <p:nvPicPr>
          <p:cNvPr id="7" name="Picture 6">
            <a:extLst>
              <a:ext uri="{FF2B5EF4-FFF2-40B4-BE49-F238E27FC236}">
                <a16:creationId xmlns:a16="http://schemas.microsoft.com/office/drawing/2014/main" id="{B409E87F-292D-4DA7-9BC5-9D2103E4C2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581315"/>
            <a:ext cx="8563214" cy="6054193"/>
          </a:xfrm>
          <a:prstGeom prst="rect">
            <a:avLst/>
          </a:prstGeom>
        </p:spPr>
      </p:pic>
      <p:sp>
        <p:nvSpPr>
          <p:cNvPr id="13" name="Rectangle: Rounded Corners 12">
            <a:extLst>
              <a:ext uri="{FF2B5EF4-FFF2-40B4-BE49-F238E27FC236}">
                <a16:creationId xmlns:a16="http://schemas.microsoft.com/office/drawing/2014/main" id="{E26FA22C-FD38-4B33-96D8-2168A88A28A5}"/>
              </a:ext>
            </a:extLst>
          </p:cNvPr>
          <p:cNvSpPr/>
          <p:nvPr/>
        </p:nvSpPr>
        <p:spPr bwMode="auto">
          <a:xfrm>
            <a:off x="299406" y="4709850"/>
            <a:ext cx="2209800" cy="852241"/>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Sensitivity</a:t>
            </a:r>
            <a:r>
              <a:rPr lang="en-US" dirty="0">
                <a:solidFill>
                  <a:schemeClr val="tx1"/>
                </a:solidFill>
                <a:cs typeface="Arial" pitchFamily="34" charset="0"/>
              </a:rPr>
              <a:t> needs to be </a:t>
            </a:r>
            <a:r>
              <a:rPr lang="en-US" b="1" dirty="0">
                <a:solidFill>
                  <a:schemeClr val="tx1"/>
                </a:solidFill>
                <a:cs typeface="Arial" pitchFamily="34" charset="0"/>
              </a:rPr>
              <a:t>bounded</a:t>
            </a:r>
          </a:p>
        </p:txBody>
      </p:sp>
      <p:sp>
        <p:nvSpPr>
          <p:cNvPr id="14" name="Rectangle: Rounded Corners 13">
            <a:extLst>
              <a:ext uri="{FF2B5EF4-FFF2-40B4-BE49-F238E27FC236}">
                <a16:creationId xmlns:a16="http://schemas.microsoft.com/office/drawing/2014/main" id="{C320C80F-6F29-4B79-978F-D14D0CC75CE1}"/>
              </a:ext>
            </a:extLst>
          </p:cNvPr>
          <p:cNvSpPr/>
          <p:nvPr/>
        </p:nvSpPr>
        <p:spPr bwMode="auto">
          <a:xfrm>
            <a:off x="3991214" y="4686645"/>
            <a:ext cx="2057400" cy="16002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tx1"/>
                </a:solidFill>
                <a:cs typeface="Arial" pitchFamily="34" charset="0"/>
              </a:rPr>
              <a:t>In NLP, </a:t>
            </a:r>
            <a:r>
              <a:rPr lang="en-US" b="1" dirty="0">
                <a:solidFill>
                  <a:schemeClr val="tx1"/>
                </a:solidFill>
                <a:cs typeface="Arial" pitchFamily="34" charset="0"/>
              </a:rPr>
              <a:t>sensitivity</a:t>
            </a:r>
            <a:r>
              <a:rPr lang="en-US" dirty="0">
                <a:solidFill>
                  <a:schemeClr val="tx1"/>
                </a:solidFill>
                <a:cs typeface="Arial" pitchFamily="34" charset="0"/>
              </a:rPr>
              <a:t> is prone to be </a:t>
            </a:r>
            <a:r>
              <a:rPr lang="en-US" b="1" dirty="0">
                <a:solidFill>
                  <a:schemeClr val="tx1"/>
                </a:solidFill>
                <a:cs typeface="Arial" pitchFamily="34" charset="0"/>
              </a:rPr>
              <a:t>unbounded</a:t>
            </a:r>
          </a:p>
        </p:txBody>
      </p:sp>
      <p:sp>
        <p:nvSpPr>
          <p:cNvPr id="9" name="Rectangle: Rounded Corners 8">
            <a:extLst>
              <a:ext uri="{FF2B5EF4-FFF2-40B4-BE49-F238E27FC236}">
                <a16:creationId xmlns:a16="http://schemas.microsoft.com/office/drawing/2014/main" id="{F5804D33-A576-4A05-8B40-26BF4AC1F670}"/>
              </a:ext>
            </a:extLst>
          </p:cNvPr>
          <p:cNvSpPr/>
          <p:nvPr/>
        </p:nvSpPr>
        <p:spPr bwMode="auto">
          <a:xfrm>
            <a:off x="8111491" y="683306"/>
            <a:ext cx="3429000" cy="1905000"/>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i="1" dirty="0">
                <a:solidFill>
                  <a:schemeClr val="tx1"/>
                </a:solidFill>
                <a:cs typeface="Arial" pitchFamily="34" charset="0"/>
              </a:rPr>
              <a:t>“This is a very, very common pattern in differential privacy. </a:t>
            </a:r>
            <a:r>
              <a:rPr lang="en-US" b="1" i="1" dirty="0">
                <a:solidFill>
                  <a:schemeClr val="tx1"/>
                </a:solidFill>
                <a:cs typeface="Arial" pitchFamily="34" charset="0"/>
              </a:rPr>
              <a:t>You start out with a question that has unbounded sensitivity and then you bound it sort of manually</a:t>
            </a:r>
            <a:r>
              <a:rPr lang="en-US" i="1" dirty="0">
                <a:solidFill>
                  <a:schemeClr val="tx1"/>
                </a:solidFill>
                <a:cs typeface="Arial" pitchFamily="34" charset="0"/>
              </a:rPr>
              <a:t>”[#3]</a:t>
            </a:r>
          </a:p>
        </p:txBody>
      </p:sp>
      <p:sp>
        <p:nvSpPr>
          <p:cNvPr id="2" name="Title 1">
            <a:extLst>
              <a:ext uri="{FF2B5EF4-FFF2-40B4-BE49-F238E27FC236}">
                <a16:creationId xmlns:a16="http://schemas.microsoft.com/office/drawing/2014/main" id="{2E94D7AA-F98A-498B-AA99-4A164BC5790E}"/>
              </a:ext>
            </a:extLst>
          </p:cNvPr>
          <p:cNvSpPr>
            <a:spLocks noGrp="1"/>
          </p:cNvSpPr>
          <p:nvPr>
            <p:ph type="title"/>
          </p:nvPr>
        </p:nvSpPr>
        <p:spPr>
          <a:xfrm>
            <a:off x="332903" y="-72979"/>
            <a:ext cx="10586102" cy="720725"/>
          </a:xfrm>
        </p:spPr>
        <p:txBody>
          <a:bodyPr/>
          <a:lstStyle/>
          <a:p>
            <a:r>
              <a:rPr lang="en-US" dirty="0"/>
              <a:t>Overview of the research process and findings</a:t>
            </a:r>
          </a:p>
        </p:txBody>
      </p:sp>
    </p:spTree>
    <p:extLst>
      <p:ext uri="{BB962C8B-B14F-4D97-AF65-F5344CB8AC3E}">
        <p14:creationId xmlns:p14="http://schemas.microsoft.com/office/powerpoint/2010/main" val="3870195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7C7AD-65A4-42EC-A1D2-0C86C2879825}"/>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82EBD154-0246-4BF7-B7D8-950FDA953EDC}"/>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4C9B824-7208-4AB0-8983-1797AD85DEC2}"/>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8F286D0-D23B-4C57-9714-F3ABADD62C6A}"/>
              </a:ext>
            </a:extLst>
          </p:cNvPr>
          <p:cNvSpPr>
            <a:spLocks noGrp="1"/>
          </p:cNvSpPr>
          <p:nvPr>
            <p:ph type="sldNum" sz="quarter" idx="12"/>
          </p:nvPr>
        </p:nvSpPr>
        <p:spPr/>
        <p:txBody>
          <a:bodyPr/>
          <a:lstStyle/>
          <a:p>
            <a:pPr>
              <a:defRPr/>
            </a:pPr>
            <a:fld id="{05BC9FAB-BDC1-47C0-A8BB-6E12A8205D33}" type="slidenum">
              <a:rPr lang="de-DE" smtClean="0"/>
              <a:pPr>
                <a:defRPr/>
              </a:pPr>
              <a:t>24</a:t>
            </a:fld>
            <a:endParaRPr lang="de-DE" dirty="0"/>
          </a:p>
        </p:txBody>
      </p:sp>
      <p:sp>
        <p:nvSpPr>
          <p:cNvPr id="6" name="Text Placeholder 5">
            <a:extLst>
              <a:ext uri="{FF2B5EF4-FFF2-40B4-BE49-F238E27FC236}">
                <a16:creationId xmlns:a16="http://schemas.microsoft.com/office/drawing/2014/main" id="{A6021F61-D840-463F-BFAF-7C608FEE7577}"/>
              </a:ext>
            </a:extLst>
          </p:cNvPr>
          <p:cNvSpPr>
            <a:spLocks noGrp="1"/>
          </p:cNvSpPr>
          <p:nvPr>
            <p:ph type="body" sz="quarter" idx="13"/>
          </p:nvPr>
        </p:nvSpPr>
        <p:spPr/>
        <p:txBody>
          <a:bodyPr/>
          <a:lstStyle/>
          <a:p>
            <a:r>
              <a:rPr lang="en-US" dirty="0"/>
              <a:t>RQ1 and RQ2 – Strict Requirements</a:t>
            </a:r>
          </a:p>
        </p:txBody>
      </p:sp>
      <p:graphicFrame>
        <p:nvGraphicFramePr>
          <p:cNvPr id="9" name="Table 8">
            <a:extLst>
              <a:ext uri="{FF2B5EF4-FFF2-40B4-BE49-F238E27FC236}">
                <a16:creationId xmlns:a16="http://schemas.microsoft.com/office/drawing/2014/main" id="{67CA3B4F-5C08-4A51-8864-344D9B9E192A}"/>
              </a:ext>
            </a:extLst>
          </p:cNvPr>
          <p:cNvGraphicFramePr>
            <a:graphicFrameLocks noGrp="1"/>
          </p:cNvGraphicFramePr>
          <p:nvPr>
            <p:extLst>
              <p:ext uri="{D42A27DB-BD31-4B8C-83A1-F6EECF244321}">
                <p14:modId xmlns:p14="http://schemas.microsoft.com/office/powerpoint/2010/main" val="4225836899"/>
              </p:ext>
            </p:extLst>
          </p:nvPr>
        </p:nvGraphicFramePr>
        <p:xfrm>
          <a:off x="332903" y="1600200"/>
          <a:ext cx="10944697" cy="3009793"/>
        </p:xfrm>
        <a:graphic>
          <a:graphicData uri="http://schemas.openxmlformats.org/drawingml/2006/table">
            <a:tbl>
              <a:tblPr firstRow="1">
                <a:tableStyleId>{7DF18680-E054-41AD-8BC1-D1AEF772440D}</a:tableStyleId>
              </a:tblPr>
              <a:tblGrid>
                <a:gridCol w="3673291">
                  <a:extLst>
                    <a:ext uri="{9D8B030D-6E8A-4147-A177-3AD203B41FA5}">
                      <a16:colId xmlns:a16="http://schemas.microsoft.com/office/drawing/2014/main" val="1901736729"/>
                    </a:ext>
                  </a:extLst>
                </a:gridCol>
                <a:gridCol w="3635703">
                  <a:extLst>
                    <a:ext uri="{9D8B030D-6E8A-4147-A177-3AD203B41FA5}">
                      <a16:colId xmlns:a16="http://schemas.microsoft.com/office/drawing/2014/main" val="3565814529"/>
                    </a:ext>
                  </a:extLst>
                </a:gridCol>
                <a:gridCol w="3635703">
                  <a:extLst>
                    <a:ext uri="{9D8B030D-6E8A-4147-A177-3AD203B41FA5}">
                      <a16:colId xmlns:a16="http://schemas.microsoft.com/office/drawing/2014/main" val="3547243897"/>
                    </a:ext>
                  </a:extLst>
                </a:gridCol>
              </a:tblGrid>
              <a:tr h="726310">
                <a:tc>
                  <a:txBody>
                    <a:bodyPr/>
                    <a:lstStyle/>
                    <a:p>
                      <a:pPr algn="ctr"/>
                      <a:r>
                        <a:rPr lang="en-US" sz="1800" dirty="0"/>
                        <a:t>Property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Properties of Differential Privacy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NLP Mapping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547755"/>
                  </a:ext>
                </a:extLst>
              </a:tr>
              <a:tr h="933827">
                <a:tc rowSpan="2">
                  <a:txBody>
                    <a:bodyPr/>
                    <a:lstStyle/>
                    <a:p>
                      <a:pPr algn="ctr"/>
                      <a:r>
                        <a:rPr lang="en-US" sz="1600" dirty="0"/>
                        <a:t>balance between utility and privacy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meaningful analysis and privacy preservation should be provided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meaningful analysis and privacy preservation should be provided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3911456"/>
                  </a:ext>
                </a:extLst>
              </a:tr>
              <a:tr h="933827">
                <a:tc vMerge="1">
                  <a:txBody>
                    <a:bodyPr/>
                    <a:lstStyle/>
                    <a:p>
                      <a:pPr algn="ct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balance between privacy and utility is challenging to find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balance between privacy and utility is much more challenging to find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309776"/>
                  </a:ext>
                </a:extLst>
              </a:tr>
              <a:tr h="415829">
                <a:tc>
                  <a:txBody>
                    <a:bodyPr/>
                    <a:lstStyle/>
                    <a:p>
                      <a:pPr algn="ctr"/>
                      <a:r>
                        <a:rPr lang="en-US" sz="1600" dirty="0"/>
                        <a:t>general scope of analysis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used for generalization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used for generalization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15178076"/>
                  </a:ext>
                </a:extLst>
              </a:tr>
            </a:tbl>
          </a:graphicData>
        </a:graphic>
      </p:graphicFrame>
      <p:sp>
        <p:nvSpPr>
          <p:cNvPr id="7" name="TextBox 6">
            <a:extLst>
              <a:ext uri="{FF2B5EF4-FFF2-40B4-BE49-F238E27FC236}">
                <a16:creationId xmlns:a16="http://schemas.microsoft.com/office/drawing/2014/main" id="{AD8D1BFC-72FB-4046-B34F-D331203FAB01}"/>
              </a:ext>
            </a:extLst>
          </p:cNvPr>
          <p:cNvSpPr txBox="1"/>
          <p:nvPr/>
        </p:nvSpPr>
        <p:spPr>
          <a:xfrm>
            <a:off x="332903" y="836713"/>
            <a:ext cx="10820400" cy="6155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700" b="1" dirty="0">
                <a:latin typeface="Arial" pitchFamily="34" charset="0"/>
              </a:rPr>
              <a:t>Accuracy and Utility</a:t>
            </a:r>
          </a:p>
          <a:p>
            <a:pPr marL="285750" indent="-285750">
              <a:buFont typeface="Wingdings" panose="05000000000000000000" pitchFamily="2" charset="2"/>
              <a:buChar char="§"/>
            </a:pPr>
            <a:r>
              <a:rPr lang="en-US" sz="1700" dirty="0">
                <a:latin typeface="Arial" pitchFamily="34" charset="0"/>
              </a:rPr>
              <a:t>being unable to analyze the data would not correspond to the main ideas of Differential Privacy</a:t>
            </a:r>
          </a:p>
        </p:txBody>
      </p:sp>
    </p:spTree>
    <p:extLst>
      <p:ext uri="{BB962C8B-B14F-4D97-AF65-F5344CB8AC3E}">
        <p14:creationId xmlns:p14="http://schemas.microsoft.com/office/powerpoint/2010/main" val="196368657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7C7AD-65A4-42EC-A1D2-0C86C2879825}"/>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82EBD154-0246-4BF7-B7D8-950FDA953EDC}"/>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4C9B824-7208-4AB0-8983-1797AD85DEC2}"/>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8F286D0-D23B-4C57-9714-F3ABADD62C6A}"/>
              </a:ext>
            </a:extLst>
          </p:cNvPr>
          <p:cNvSpPr>
            <a:spLocks noGrp="1"/>
          </p:cNvSpPr>
          <p:nvPr>
            <p:ph type="sldNum" sz="quarter" idx="12"/>
          </p:nvPr>
        </p:nvSpPr>
        <p:spPr/>
        <p:txBody>
          <a:bodyPr/>
          <a:lstStyle/>
          <a:p>
            <a:pPr>
              <a:defRPr/>
            </a:pPr>
            <a:fld id="{05BC9FAB-BDC1-47C0-A8BB-6E12A8205D33}" type="slidenum">
              <a:rPr lang="de-DE" smtClean="0"/>
              <a:pPr>
                <a:defRPr/>
              </a:pPr>
              <a:t>25</a:t>
            </a:fld>
            <a:endParaRPr lang="de-DE" dirty="0"/>
          </a:p>
        </p:txBody>
      </p:sp>
      <p:sp>
        <p:nvSpPr>
          <p:cNvPr id="6" name="Text Placeholder 5">
            <a:extLst>
              <a:ext uri="{FF2B5EF4-FFF2-40B4-BE49-F238E27FC236}">
                <a16:creationId xmlns:a16="http://schemas.microsoft.com/office/drawing/2014/main" id="{A6021F61-D840-463F-BFAF-7C608FEE7577}"/>
              </a:ext>
            </a:extLst>
          </p:cNvPr>
          <p:cNvSpPr>
            <a:spLocks noGrp="1"/>
          </p:cNvSpPr>
          <p:nvPr>
            <p:ph type="body" sz="quarter" idx="13"/>
          </p:nvPr>
        </p:nvSpPr>
        <p:spPr/>
        <p:txBody>
          <a:bodyPr/>
          <a:lstStyle/>
          <a:p>
            <a:r>
              <a:rPr lang="en-US" dirty="0"/>
              <a:t>RQ1 and RQ2 – Lenient Requirements</a:t>
            </a:r>
          </a:p>
        </p:txBody>
      </p:sp>
      <p:graphicFrame>
        <p:nvGraphicFramePr>
          <p:cNvPr id="9" name="Table 8">
            <a:extLst>
              <a:ext uri="{FF2B5EF4-FFF2-40B4-BE49-F238E27FC236}">
                <a16:creationId xmlns:a16="http://schemas.microsoft.com/office/drawing/2014/main" id="{67CA3B4F-5C08-4A51-8864-344D9B9E192A}"/>
              </a:ext>
            </a:extLst>
          </p:cNvPr>
          <p:cNvGraphicFramePr>
            <a:graphicFrameLocks noGrp="1"/>
          </p:cNvGraphicFramePr>
          <p:nvPr>
            <p:extLst>
              <p:ext uri="{D42A27DB-BD31-4B8C-83A1-F6EECF244321}">
                <p14:modId xmlns:p14="http://schemas.microsoft.com/office/powerpoint/2010/main" val="1166824209"/>
              </p:ext>
            </p:extLst>
          </p:nvPr>
        </p:nvGraphicFramePr>
        <p:xfrm>
          <a:off x="332903" y="2057400"/>
          <a:ext cx="11036136" cy="2468031"/>
        </p:xfrm>
        <a:graphic>
          <a:graphicData uri="http://schemas.openxmlformats.org/drawingml/2006/table">
            <a:tbl>
              <a:tblPr firstRow="1">
                <a:tableStyleId>{7DF18680-E054-41AD-8BC1-D1AEF772440D}</a:tableStyleId>
              </a:tblPr>
              <a:tblGrid>
                <a:gridCol w="3678712">
                  <a:extLst>
                    <a:ext uri="{9D8B030D-6E8A-4147-A177-3AD203B41FA5}">
                      <a16:colId xmlns:a16="http://schemas.microsoft.com/office/drawing/2014/main" val="3900901942"/>
                    </a:ext>
                  </a:extLst>
                </a:gridCol>
                <a:gridCol w="3678712">
                  <a:extLst>
                    <a:ext uri="{9D8B030D-6E8A-4147-A177-3AD203B41FA5}">
                      <a16:colId xmlns:a16="http://schemas.microsoft.com/office/drawing/2014/main" val="3565814529"/>
                    </a:ext>
                  </a:extLst>
                </a:gridCol>
                <a:gridCol w="3678712">
                  <a:extLst>
                    <a:ext uri="{9D8B030D-6E8A-4147-A177-3AD203B41FA5}">
                      <a16:colId xmlns:a16="http://schemas.microsoft.com/office/drawing/2014/main" val="3547243897"/>
                    </a:ext>
                  </a:extLst>
                </a:gridCol>
              </a:tblGrid>
              <a:tr h="691049">
                <a:tc>
                  <a:txBody>
                    <a:bodyPr/>
                    <a:lstStyle/>
                    <a:p>
                      <a:pPr algn="ctr"/>
                      <a:r>
                        <a:rPr lang="en-US" sz="1800" dirty="0"/>
                        <a:t>Requirement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Properties of Differential Privacy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NLP Mapping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4547755"/>
                  </a:ext>
                </a:extLst>
              </a:tr>
              <a:tr h="888491">
                <a:tc>
                  <a:txBody>
                    <a:bodyPr/>
                    <a:lstStyle/>
                    <a:p>
                      <a:pPr algn="ctr"/>
                      <a:r>
                        <a:rPr lang="en-US" sz="1600" dirty="0"/>
                        <a:t>large dataset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large datasets provide better results but increase time complexity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 large datasets provide better results but increase much more time complexity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52996505"/>
                  </a:ext>
                </a:extLst>
              </a:tr>
              <a:tr h="888491">
                <a:tc>
                  <a:txBody>
                    <a:bodyPr/>
                    <a:lstStyle/>
                    <a:p>
                      <a:pPr algn="ctr"/>
                      <a:r>
                        <a:rPr lang="en-US" sz="1600" dirty="0"/>
                        <a:t>diverse dataset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privacy guarantees decrease proportionally to the group size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privacy guarantees might decrease proportionally to the group size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3911456"/>
                  </a:ext>
                </a:extLst>
              </a:tr>
            </a:tbl>
          </a:graphicData>
        </a:graphic>
      </p:graphicFrame>
      <p:sp>
        <p:nvSpPr>
          <p:cNvPr id="7" name="TextBox 6">
            <a:extLst>
              <a:ext uri="{FF2B5EF4-FFF2-40B4-BE49-F238E27FC236}">
                <a16:creationId xmlns:a16="http://schemas.microsoft.com/office/drawing/2014/main" id="{7DAA1593-8106-4645-A455-FC2487A46F6E}"/>
              </a:ext>
            </a:extLst>
          </p:cNvPr>
          <p:cNvSpPr txBox="1"/>
          <p:nvPr/>
        </p:nvSpPr>
        <p:spPr>
          <a:xfrm>
            <a:off x="332903" y="836713"/>
            <a:ext cx="11036136" cy="113877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700" b="1" dirty="0">
                <a:latin typeface="Arial" pitchFamily="34" charset="0"/>
              </a:rPr>
              <a:t>Diverse and Large Database</a:t>
            </a:r>
          </a:p>
          <a:p>
            <a:pPr marL="285750" indent="-285750">
              <a:buFont typeface="Wingdings" panose="05000000000000000000" pitchFamily="2" charset="2"/>
              <a:buChar char="§"/>
            </a:pPr>
            <a:r>
              <a:rPr lang="en-US" sz="1700" dirty="0">
                <a:latin typeface="Arial" pitchFamily="34" charset="0"/>
              </a:rPr>
              <a:t>we searched for additional characteristics of Differential Privacy that:</a:t>
            </a:r>
          </a:p>
          <a:p>
            <a:pPr marL="742950" lvl="1" indent="-285750">
              <a:buFont typeface="Wingdings" panose="05000000000000000000" pitchFamily="2" charset="2"/>
              <a:buChar char="§"/>
            </a:pPr>
            <a:r>
              <a:rPr lang="en-US" sz="1700" dirty="0">
                <a:latin typeface="Arial" pitchFamily="34" charset="0"/>
              </a:rPr>
              <a:t>are not mandatory</a:t>
            </a:r>
          </a:p>
          <a:p>
            <a:pPr marL="742950" lvl="1" indent="-285750">
              <a:buFont typeface="Wingdings" panose="05000000000000000000" pitchFamily="2" charset="2"/>
              <a:buChar char="§"/>
            </a:pPr>
            <a:r>
              <a:rPr lang="en-US" sz="1700" dirty="0">
                <a:latin typeface="Arial" pitchFamily="34" charset="0"/>
              </a:rPr>
              <a:t>improve utility or not impair privacy protections</a:t>
            </a:r>
          </a:p>
        </p:txBody>
      </p:sp>
    </p:spTree>
    <p:extLst>
      <p:ext uri="{BB962C8B-B14F-4D97-AF65-F5344CB8AC3E}">
        <p14:creationId xmlns:p14="http://schemas.microsoft.com/office/powerpoint/2010/main" val="266973998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9BE2B-4CAC-47CF-A413-CBF83A9BB3C3}"/>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8784EFF1-E237-4120-833B-C8F26BFCCE9D}"/>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A0B04E43-B650-4A18-B70C-DE97C1F86D23}"/>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2C1411B5-5D9A-4F7A-8CC6-1588C346B473}"/>
              </a:ext>
            </a:extLst>
          </p:cNvPr>
          <p:cNvSpPr>
            <a:spLocks noGrp="1"/>
          </p:cNvSpPr>
          <p:nvPr>
            <p:ph type="sldNum" sz="quarter" idx="12"/>
          </p:nvPr>
        </p:nvSpPr>
        <p:spPr/>
        <p:txBody>
          <a:bodyPr/>
          <a:lstStyle/>
          <a:p>
            <a:pPr>
              <a:defRPr/>
            </a:pPr>
            <a:fld id="{05BC9FAB-BDC1-47C0-A8BB-6E12A8205D33}" type="slidenum">
              <a:rPr lang="de-DE" smtClean="0"/>
              <a:pPr>
                <a:defRPr/>
              </a:pPr>
              <a:t>26</a:t>
            </a:fld>
            <a:endParaRPr lang="de-DE" dirty="0"/>
          </a:p>
        </p:txBody>
      </p:sp>
      <p:sp>
        <p:nvSpPr>
          <p:cNvPr id="6" name="Text Placeholder 5">
            <a:extLst>
              <a:ext uri="{FF2B5EF4-FFF2-40B4-BE49-F238E27FC236}">
                <a16:creationId xmlns:a16="http://schemas.microsoft.com/office/drawing/2014/main" id="{7A914901-6398-4452-9CD5-F511EDA932BE}"/>
              </a:ext>
            </a:extLst>
          </p:cNvPr>
          <p:cNvSpPr>
            <a:spLocks noGrp="1"/>
          </p:cNvSpPr>
          <p:nvPr>
            <p:ph type="body" sz="quarter" idx="13"/>
          </p:nvPr>
        </p:nvSpPr>
        <p:spPr/>
        <p:txBody>
          <a:bodyPr/>
          <a:lstStyle/>
          <a:p>
            <a:r>
              <a:rPr lang="en-US" dirty="0"/>
              <a:t>RQ2 – NLP Use Cases</a:t>
            </a:r>
          </a:p>
        </p:txBody>
      </p:sp>
      <p:sp>
        <p:nvSpPr>
          <p:cNvPr id="10" name="Oval 9">
            <a:extLst>
              <a:ext uri="{FF2B5EF4-FFF2-40B4-BE49-F238E27FC236}">
                <a16:creationId xmlns:a16="http://schemas.microsoft.com/office/drawing/2014/main" id="{A390C8C6-55A4-4B75-81FD-142DFCCDB320}"/>
              </a:ext>
            </a:extLst>
          </p:cNvPr>
          <p:cNvSpPr/>
          <p:nvPr/>
        </p:nvSpPr>
        <p:spPr bwMode="auto">
          <a:xfrm>
            <a:off x="1733542" y="1512818"/>
            <a:ext cx="4642908" cy="4061317"/>
          </a:xfrm>
          <a:prstGeom prst="ellipse">
            <a:avLst/>
          </a:prstGeom>
          <a:solidFill>
            <a:schemeClr val="accent6">
              <a:lumMod val="75000"/>
            </a:schemeClr>
          </a:solid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accent6">
                  <a:lumMod val="75000"/>
                </a:schemeClr>
              </a:solidFill>
              <a:cs typeface="Arial" pitchFamily="34" charset="0"/>
            </a:endParaRPr>
          </a:p>
        </p:txBody>
      </p:sp>
      <p:sp>
        <p:nvSpPr>
          <p:cNvPr id="11" name="Oval 10">
            <a:extLst>
              <a:ext uri="{FF2B5EF4-FFF2-40B4-BE49-F238E27FC236}">
                <a16:creationId xmlns:a16="http://schemas.microsoft.com/office/drawing/2014/main" id="{3627439D-96D8-40D0-81C9-9E373541ABE3}"/>
              </a:ext>
            </a:extLst>
          </p:cNvPr>
          <p:cNvSpPr/>
          <p:nvPr/>
        </p:nvSpPr>
        <p:spPr bwMode="auto">
          <a:xfrm>
            <a:off x="5516329" y="1529274"/>
            <a:ext cx="4642908" cy="4061317"/>
          </a:xfrm>
          <a:prstGeom prst="ellipse">
            <a:avLst/>
          </a:prstGeom>
          <a:solidFill>
            <a:schemeClr val="accent6">
              <a:lumMod val="75000"/>
            </a:schemeClr>
          </a:solidFill>
          <a:ln>
            <a:solidFill>
              <a:schemeClr val="tx1"/>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2" name="TextBox 11">
            <a:extLst>
              <a:ext uri="{FF2B5EF4-FFF2-40B4-BE49-F238E27FC236}">
                <a16:creationId xmlns:a16="http://schemas.microsoft.com/office/drawing/2014/main" id="{C36D410C-4EB1-4FB8-B4F3-D1A3A06165CF}"/>
              </a:ext>
            </a:extLst>
          </p:cNvPr>
          <p:cNvSpPr txBox="1"/>
          <p:nvPr/>
        </p:nvSpPr>
        <p:spPr>
          <a:xfrm>
            <a:off x="2394827" y="2212261"/>
            <a:ext cx="3320337"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latin typeface="Arial" pitchFamily="34" charset="0"/>
              </a:rPr>
              <a:t>Use cases coming from DP that are transferable to NLP</a:t>
            </a:r>
          </a:p>
        </p:txBody>
      </p:sp>
      <p:sp>
        <p:nvSpPr>
          <p:cNvPr id="13" name="TextBox 12">
            <a:extLst>
              <a:ext uri="{FF2B5EF4-FFF2-40B4-BE49-F238E27FC236}">
                <a16:creationId xmlns:a16="http://schemas.microsoft.com/office/drawing/2014/main" id="{A4F2BF3F-0D07-427F-A53C-C505D095DF4A}"/>
              </a:ext>
            </a:extLst>
          </p:cNvPr>
          <p:cNvSpPr txBox="1"/>
          <p:nvPr/>
        </p:nvSpPr>
        <p:spPr>
          <a:xfrm>
            <a:off x="6028765" y="2208252"/>
            <a:ext cx="3618036"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latin typeface="Arial" pitchFamily="34" charset="0"/>
              </a:rPr>
              <a:t>Use cases coming from NLP where DP can be implemented</a:t>
            </a:r>
          </a:p>
        </p:txBody>
      </p:sp>
      <p:sp>
        <p:nvSpPr>
          <p:cNvPr id="14" name="TextBox 13">
            <a:extLst>
              <a:ext uri="{FF2B5EF4-FFF2-40B4-BE49-F238E27FC236}">
                <a16:creationId xmlns:a16="http://schemas.microsoft.com/office/drawing/2014/main" id="{0F597B27-3905-41E7-8E4A-A7F6BDC7543A}"/>
              </a:ext>
            </a:extLst>
          </p:cNvPr>
          <p:cNvSpPr txBox="1"/>
          <p:nvPr/>
        </p:nvSpPr>
        <p:spPr>
          <a:xfrm>
            <a:off x="2394827" y="3098413"/>
            <a:ext cx="3038902" cy="147732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q"/>
            </a:pPr>
            <a:r>
              <a:rPr lang="en-US" dirty="0">
                <a:latin typeface="Arial" pitchFamily="34" charset="0"/>
              </a:rPr>
              <a:t>Release publicly:</a:t>
            </a:r>
          </a:p>
          <a:p>
            <a:pPr marL="742950" lvl="1" indent="-285750">
              <a:buFont typeface="Wingdings" panose="05000000000000000000" pitchFamily="2" charset="2"/>
              <a:buChar char="Ø"/>
            </a:pPr>
            <a:r>
              <a:rPr lang="en-US" dirty="0">
                <a:latin typeface="Arial" pitchFamily="34" charset="0"/>
              </a:rPr>
              <a:t>data</a:t>
            </a:r>
          </a:p>
          <a:p>
            <a:pPr marL="742950" lvl="1" indent="-285750">
              <a:buFont typeface="Wingdings" panose="05000000000000000000" pitchFamily="2" charset="2"/>
              <a:buChar char="Ø"/>
            </a:pPr>
            <a:r>
              <a:rPr lang="en-US" dirty="0">
                <a:latin typeface="Arial" pitchFamily="34" charset="0"/>
              </a:rPr>
              <a:t>model parameters</a:t>
            </a:r>
          </a:p>
          <a:p>
            <a:endParaRPr lang="en-US" dirty="0">
              <a:latin typeface="Arial" pitchFamily="34" charset="0"/>
            </a:endParaRPr>
          </a:p>
          <a:p>
            <a:pPr marL="285750" indent="-285750">
              <a:buFont typeface="Wingdings" panose="05000000000000000000" pitchFamily="2" charset="2"/>
              <a:buChar char="q"/>
            </a:pPr>
            <a:r>
              <a:rPr lang="en-US" dirty="0">
                <a:latin typeface="Arial" pitchFamily="34" charset="0"/>
              </a:rPr>
              <a:t>Protect private data</a:t>
            </a:r>
          </a:p>
        </p:txBody>
      </p:sp>
      <p:sp>
        <p:nvSpPr>
          <p:cNvPr id="15" name="TextBox 14">
            <a:extLst>
              <a:ext uri="{FF2B5EF4-FFF2-40B4-BE49-F238E27FC236}">
                <a16:creationId xmlns:a16="http://schemas.microsoft.com/office/drawing/2014/main" id="{5379D272-D9A3-4AF2-8D58-1827302C7458}"/>
              </a:ext>
            </a:extLst>
          </p:cNvPr>
          <p:cNvSpPr txBox="1"/>
          <p:nvPr/>
        </p:nvSpPr>
        <p:spPr>
          <a:xfrm>
            <a:off x="6055398" y="3098413"/>
            <a:ext cx="3288714" cy="20313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q"/>
            </a:pPr>
            <a:r>
              <a:rPr lang="en-US" dirty="0">
                <a:latin typeface="Arial" pitchFamily="34" charset="0"/>
              </a:rPr>
              <a:t>Hinder memorization</a:t>
            </a:r>
          </a:p>
          <a:p>
            <a:pPr marL="285750" indent="-285750">
              <a:buFont typeface="Wingdings" panose="05000000000000000000" pitchFamily="2" charset="2"/>
              <a:buChar char="q"/>
            </a:pPr>
            <a:endParaRPr lang="en-US" dirty="0">
              <a:latin typeface="Arial" pitchFamily="34" charset="0"/>
            </a:endParaRPr>
          </a:p>
          <a:p>
            <a:pPr marL="285750" indent="-285750">
              <a:buFont typeface="Wingdings" panose="05000000000000000000" pitchFamily="2" charset="2"/>
              <a:buChar char="q"/>
            </a:pPr>
            <a:r>
              <a:rPr lang="en-US" dirty="0">
                <a:latin typeface="Arial" pitchFamily="34" charset="0"/>
              </a:rPr>
              <a:t>Protect data during training</a:t>
            </a:r>
          </a:p>
          <a:p>
            <a:endParaRPr lang="en-US" dirty="0">
              <a:latin typeface="Arial" pitchFamily="34" charset="0"/>
            </a:endParaRPr>
          </a:p>
          <a:p>
            <a:pPr marL="285750" indent="-285750">
              <a:buFont typeface="Wingdings" panose="05000000000000000000" pitchFamily="2" charset="2"/>
              <a:buChar char="q"/>
            </a:pPr>
            <a:r>
              <a:rPr lang="en-US" dirty="0">
                <a:latin typeface="Arial" pitchFamily="34" charset="0"/>
              </a:rPr>
              <a:t>Protect data during model inference</a:t>
            </a:r>
          </a:p>
          <a:p>
            <a:endParaRPr lang="en-US" dirty="0">
              <a:latin typeface="Arial" pitchFamily="34" charset="0"/>
            </a:endParaRPr>
          </a:p>
        </p:txBody>
      </p:sp>
    </p:spTree>
    <p:extLst>
      <p:ext uri="{BB962C8B-B14F-4D97-AF65-F5344CB8AC3E}">
        <p14:creationId xmlns:p14="http://schemas.microsoft.com/office/powerpoint/2010/main" val="189286742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9BE2B-4CAC-47CF-A413-CBF83A9BB3C3}"/>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8784EFF1-E237-4120-833B-C8F26BFCCE9D}"/>
              </a:ext>
            </a:extLst>
          </p:cNvPr>
          <p:cNvSpPr>
            <a:spLocks noGrp="1"/>
          </p:cNvSpPr>
          <p:nvPr>
            <p:ph type="dt" sz="half" idx="10"/>
          </p:nvPr>
        </p:nvSpPr>
        <p:spPr/>
        <p:txBody>
          <a:bodyPr/>
          <a:lstStyle/>
          <a:p>
            <a:pPr>
              <a:defRPr/>
            </a:pPr>
            <a:r>
              <a:rPr lang="de-DE" dirty="0"/>
              <a:t>© sebis</a:t>
            </a:r>
          </a:p>
        </p:txBody>
      </p:sp>
      <p:sp>
        <p:nvSpPr>
          <p:cNvPr id="4" name="Footer Placeholder 3">
            <a:extLst>
              <a:ext uri="{FF2B5EF4-FFF2-40B4-BE49-F238E27FC236}">
                <a16:creationId xmlns:a16="http://schemas.microsoft.com/office/drawing/2014/main" id="{A0B04E43-B650-4A18-B70C-DE97C1F86D23}"/>
              </a:ext>
            </a:extLst>
          </p:cNvPr>
          <p:cNvSpPr>
            <a:spLocks noGrp="1"/>
          </p:cNvSpPr>
          <p:nvPr>
            <p:ph type="ftr" sz="quarter" idx="11"/>
          </p:nvPr>
        </p:nvSpPr>
        <p:spPr>
          <a:xfrm>
            <a:off x="334433" y="6569075"/>
            <a:ext cx="5761567" cy="288925"/>
          </a:xfrm>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2C1411B5-5D9A-4F7A-8CC6-1588C346B473}"/>
              </a:ext>
            </a:extLst>
          </p:cNvPr>
          <p:cNvSpPr>
            <a:spLocks noGrp="1"/>
          </p:cNvSpPr>
          <p:nvPr>
            <p:ph type="sldNum" sz="quarter" idx="12"/>
          </p:nvPr>
        </p:nvSpPr>
        <p:spPr/>
        <p:txBody>
          <a:bodyPr/>
          <a:lstStyle/>
          <a:p>
            <a:pPr>
              <a:defRPr/>
            </a:pPr>
            <a:fld id="{05BC9FAB-BDC1-47C0-A8BB-6E12A8205D33}" type="slidenum">
              <a:rPr lang="de-DE" smtClean="0"/>
              <a:pPr>
                <a:defRPr/>
              </a:pPr>
              <a:t>27</a:t>
            </a:fld>
            <a:endParaRPr lang="de-DE" dirty="0"/>
          </a:p>
        </p:txBody>
      </p:sp>
      <p:sp>
        <p:nvSpPr>
          <p:cNvPr id="6" name="Text Placeholder 5">
            <a:extLst>
              <a:ext uri="{FF2B5EF4-FFF2-40B4-BE49-F238E27FC236}">
                <a16:creationId xmlns:a16="http://schemas.microsoft.com/office/drawing/2014/main" id="{7A914901-6398-4452-9CD5-F511EDA932BE}"/>
              </a:ext>
            </a:extLst>
          </p:cNvPr>
          <p:cNvSpPr>
            <a:spLocks noGrp="1"/>
          </p:cNvSpPr>
          <p:nvPr>
            <p:ph type="body" sz="quarter" idx="13"/>
          </p:nvPr>
        </p:nvSpPr>
        <p:spPr>
          <a:xfrm>
            <a:off x="334434" y="441748"/>
            <a:ext cx="10586102" cy="395287"/>
          </a:xfrm>
        </p:spPr>
        <p:txBody>
          <a:bodyPr/>
          <a:lstStyle/>
          <a:p>
            <a:r>
              <a:rPr lang="en-US" dirty="0"/>
              <a:t>RQ2 – NLP Use Cases</a:t>
            </a:r>
          </a:p>
        </p:txBody>
      </p:sp>
      <p:graphicFrame>
        <p:nvGraphicFramePr>
          <p:cNvPr id="8" name="Table 8">
            <a:extLst>
              <a:ext uri="{FF2B5EF4-FFF2-40B4-BE49-F238E27FC236}">
                <a16:creationId xmlns:a16="http://schemas.microsoft.com/office/drawing/2014/main" id="{87EF8924-7135-4020-8000-97833C90E68F}"/>
              </a:ext>
            </a:extLst>
          </p:cNvPr>
          <p:cNvGraphicFramePr>
            <a:graphicFrameLocks noGrp="1"/>
          </p:cNvGraphicFramePr>
          <p:nvPr>
            <p:extLst>
              <p:ext uri="{D42A27DB-BD31-4B8C-83A1-F6EECF244321}">
                <p14:modId xmlns:p14="http://schemas.microsoft.com/office/powerpoint/2010/main" val="652346854"/>
              </p:ext>
            </p:extLst>
          </p:nvPr>
        </p:nvGraphicFramePr>
        <p:xfrm>
          <a:off x="381001" y="809230"/>
          <a:ext cx="10420348" cy="5582546"/>
        </p:xfrm>
        <a:graphic>
          <a:graphicData uri="http://schemas.openxmlformats.org/drawingml/2006/table">
            <a:tbl>
              <a:tblPr firstRow="1" lastCol="1" bandRow="1">
                <a:tableStyleId>{7DF18680-E054-41AD-8BC1-D1AEF772440D}</a:tableStyleId>
              </a:tblPr>
              <a:tblGrid>
                <a:gridCol w="1392339">
                  <a:extLst>
                    <a:ext uri="{9D8B030D-6E8A-4147-A177-3AD203B41FA5}">
                      <a16:colId xmlns:a16="http://schemas.microsoft.com/office/drawing/2014/main" val="1480042764"/>
                    </a:ext>
                  </a:extLst>
                </a:gridCol>
                <a:gridCol w="1714316">
                  <a:extLst>
                    <a:ext uri="{9D8B030D-6E8A-4147-A177-3AD203B41FA5}">
                      <a16:colId xmlns:a16="http://schemas.microsoft.com/office/drawing/2014/main" val="15506612"/>
                    </a:ext>
                  </a:extLst>
                </a:gridCol>
                <a:gridCol w="1644699">
                  <a:extLst>
                    <a:ext uri="{9D8B030D-6E8A-4147-A177-3AD203B41FA5}">
                      <a16:colId xmlns:a16="http://schemas.microsoft.com/office/drawing/2014/main" val="3663037369"/>
                    </a:ext>
                  </a:extLst>
                </a:gridCol>
                <a:gridCol w="1553327">
                  <a:extLst>
                    <a:ext uri="{9D8B030D-6E8A-4147-A177-3AD203B41FA5}">
                      <a16:colId xmlns:a16="http://schemas.microsoft.com/office/drawing/2014/main" val="2709994455"/>
                    </a:ext>
                  </a:extLst>
                </a:gridCol>
                <a:gridCol w="1553327">
                  <a:extLst>
                    <a:ext uri="{9D8B030D-6E8A-4147-A177-3AD203B41FA5}">
                      <a16:colId xmlns:a16="http://schemas.microsoft.com/office/drawing/2014/main" val="4200112066"/>
                    </a:ext>
                  </a:extLst>
                </a:gridCol>
                <a:gridCol w="1553327">
                  <a:extLst>
                    <a:ext uri="{9D8B030D-6E8A-4147-A177-3AD203B41FA5}">
                      <a16:colId xmlns:a16="http://schemas.microsoft.com/office/drawing/2014/main" val="515817620"/>
                    </a:ext>
                  </a:extLst>
                </a:gridCol>
                <a:gridCol w="1009013">
                  <a:extLst>
                    <a:ext uri="{9D8B030D-6E8A-4147-A177-3AD203B41FA5}">
                      <a16:colId xmlns:a16="http://schemas.microsoft.com/office/drawing/2014/main" val="2048570134"/>
                    </a:ext>
                  </a:extLst>
                </a:gridCol>
              </a:tblGrid>
              <a:tr h="33226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cs typeface="Arial" pitchFamily="34" charset="0"/>
                        </a:rPr>
                        <a:t>Use DP for NLP tasks</a:t>
                      </a:r>
                    </a:p>
                    <a:p>
                      <a:endParaRPr lang="en-US" dirty="0"/>
                    </a:p>
                  </a:txBody>
                  <a:tcPr anchor="ctr">
                    <a:lnR w="12700" cmpd="sng">
                      <a:noFill/>
                    </a:lnR>
                    <a:solidFill>
                      <a:schemeClr val="accent6">
                        <a:lumMod val="7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82643110"/>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cs typeface="Arial" pitchFamily="34" charset="0"/>
                        </a:rPr>
                        <a:t>Semantic and Syntactic Analysis</a:t>
                      </a:r>
                    </a:p>
                    <a:p>
                      <a:pPr algn="ctr"/>
                      <a:endParaRPr lang="en-US" sz="1600" dirty="0"/>
                    </a:p>
                  </a:txBody>
                  <a:tcPr anchor="ct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cs typeface="Arial" pitchFamily="34" charset="0"/>
                        </a:rPr>
                        <a:t>Information Extraction</a:t>
                      </a:r>
                    </a:p>
                    <a:p>
                      <a:pPr algn="ctr"/>
                      <a:endParaRPr lang="en-US" sz="1600" dirty="0"/>
                    </a:p>
                  </a:txBody>
                  <a:tcPr anchor="ct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cs typeface="Arial" pitchFamily="34" charset="0"/>
                        </a:rPr>
                        <a:t>Machine Translation</a:t>
                      </a:r>
                    </a:p>
                    <a:p>
                      <a:pPr algn="ctr"/>
                      <a:endParaRPr lang="en-US" sz="1600" dirty="0"/>
                    </a:p>
                  </a:txBody>
                  <a:tcPr anchor="ct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cs typeface="Arial" pitchFamily="34" charset="0"/>
                        </a:rPr>
                        <a:t>Sentiment Analysis</a:t>
                      </a:r>
                    </a:p>
                    <a:p>
                      <a:pPr algn="ctr"/>
                      <a:endParaRPr lang="en-US" sz="1600" dirty="0"/>
                    </a:p>
                  </a:txBody>
                  <a:tcPr anchor="ct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cs typeface="Arial" pitchFamily="34" charset="0"/>
                        </a:rPr>
                        <a:t>Interactive Systems</a:t>
                      </a:r>
                    </a:p>
                    <a:p>
                      <a:pPr algn="ctr"/>
                      <a:endParaRPr lang="en-US" sz="1600" dirty="0"/>
                    </a:p>
                  </a:txBody>
                  <a:tcPr anchor="ctr">
                    <a:lnR w="12700" cmpd="sng">
                      <a:noFill/>
                    </a:lnR>
                    <a:solidFill>
                      <a:schemeClr val="accent6">
                        <a:lumMod val="75000"/>
                      </a:schemeClr>
                    </a:solidFill>
                  </a:tcPr>
                </a:tc>
                <a:tc>
                  <a:txBody>
                    <a:bodyPr/>
                    <a:lstStyle/>
                    <a:p>
                      <a:endParaRPr lang="en-US"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sz="1800" b="1" kern="1200" dirty="0">
                        <a:solidFill>
                          <a:schemeClr val="lt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97217253"/>
                  </a:ext>
                </a:extLst>
              </a:tr>
              <a:tr h="11629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cs typeface="Arial" pitchFamily="34" charset="0"/>
                        </a:rPr>
                        <a:t>Text data might describe person A but be contributed by person B</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cs typeface="Arial" pitchFamily="34" charset="0"/>
                        </a:rPr>
                        <a:t>Text data might describe person A but be contributed by person B</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cs typeface="Arial" pitchFamily="34" charset="0"/>
                        </a:rPr>
                        <a:t>Text data might describe person A but be contributed by person B</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cs typeface="Arial" pitchFamily="34" charset="0"/>
                        </a:rPr>
                        <a:t>Text data might describe person A but be contributed by person B</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cs typeface="Arial" pitchFamily="34" charset="0"/>
                        </a:rPr>
                        <a:t>Text data might describe person A but be contributed by person B</a:t>
                      </a:r>
                    </a:p>
                  </a:txBody>
                  <a:tcPr anchor="ctr"/>
                </a:tc>
                <a:tc>
                  <a:txBody>
                    <a:bodyPr/>
                    <a:lstStyle/>
                    <a:p>
                      <a:pPr algn="ctr"/>
                      <a:r>
                        <a:rPr lang="en-US" sz="1600" dirty="0">
                          <a:solidFill>
                            <a:schemeClr val="bg1"/>
                          </a:solidFill>
                        </a:rPr>
                        <a:t>Individual</a:t>
                      </a:r>
                    </a:p>
                  </a:txBody>
                  <a:tcPr anchor="ctr">
                    <a:lnT w="12700" cmpd="sng">
                      <a:noFill/>
                    </a:lnT>
                    <a:solidFill>
                      <a:schemeClr val="accent5">
                        <a:lumMod val="50000"/>
                      </a:schemeClr>
                    </a:solidFill>
                  </a:tcPr>
                </a:tc>
                <a:tc rowSpan="3">
                  <a:txBody>
                    <a:bodyPr/>
                    <a:lstStyle/>
                    <a:p>
                      <a:pPr algn="ctr"/>
                      <a:r>
                        <a:rPr lang="en-US" dirty="0"/>
                        <a:t>DP Requirement</a:t>
                      </a:r>
                    </a:p>
                  </a:txBody>
                  <a:tcPr vert="vert" anchor="ctr">
                    <a:lnT w="12700" cmpd="sng">
                      <a:noFill/>
                    </a:lnT>
                    <a:solidFill>
                      <a:schemeClr val="accent5">
                        <a:lumMod val="50000"/>
                      </a:schemeClr>
                    </a:solidFill>
                  </a:tcPr>
                </a:tc>
                <a:extLst>
                  <a:ext uri="{0D108BD9-81ED-4DB2-BD59-A6C34878D82A}">
                    <a16:rowId xmlns:a16="http://schemas.microsoft.com/office/drawing/2014/main" val="519636759"/>
                  </a:ext>
                </a:extLst>
              </a:tr>
              <a:tr h="9081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cs typeface="Arial" pitchFamily="34" charset="0"/>
                        </a:rPr>
                        <a:t>No guarantee how a word will be perturbed</a:t>
                      </a:r>
                    </a:p>
                    <a:p>
                      <a:pPr algn="ctr"/>
                      <a:endParaRPr lang="en-US" sz="125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solidFill>
                            <a:schemeClr val="tx1"/>
                          </a:solidFill>
                          <a:latin typeface="Arial" pitchFamily="34" charset="0"/>
                        </a:rPr>
                        <a:t>Some patterns might still identify the individual</a:t>
                      </a:r>
                    </a:p>
                    <a:p>
                      <a:pPr algn="ctr"/>
                      <a:endParaRPr lang="en-US" sz="125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latin typeface="Arial" pitchFamily="34" charset="0"/>
                        </a:rPr>
                        <a:t>Idioms do not allow word per word translation</a:t>
                      </a:r>
                    </a:p>
                    <a:p>
                      <a:pPr algn="ctr"/>
                      <a:endParaRPr lang="en-US" sz="125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latin typeface="Arial" pitchFamily="34" charset="0"/>
                        </a:rPr>
                        <a:t>Different ways to express emotions</a:t>
                      </a:r>
                    </a:p>
                    <a:p>
                      <a:pPr algn="ctr"/>
                      <a:endParaRPr lang="en-US" sz="125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latin typeface="Arial" pitchFamily="34" charset="0"/>
                        </a:rPr>
                        <a:t>Word- and individual-level DP are not suitable due to references by other participants</a:t>
                      </a:r>
                    </a:p>
                    <a:p>
                      <a:pPr algn="ctr"/>
                      <a:endParaRPr lang="en-US" sz="1250" dirty="0"/>
                    </a:p>
                  </a:txBody>
                  <a:tcPr anchor="ctr"/>
                </a:tc>
                <a:tc>
                  <a:txBody>
                    <a:bodyPr/>
                    <a:lstStyle/>
                    <a:p>
                      <a:pPr algn="ctr"/>
                      <a:r>
                        <a:rPr lang="en-US" sz="1600" dirty="0">
                          <a:solidFill>
                            <a:schemeClr val="bg1"/>
                          </a:solidFill>
                        </a:rPr>
                        <a:t>Data Protection</a:t>
                      </a:r>
                    </a:p>
                  </a:txBody>
                  <a:tcPr anchor="ctr">
                    <a:solidFill>
                      <a:schemeClr val="accent5">
                        <a:lumMod val="50000"/>
                      </a:schemeClr>
                    </a:solidFill>
                  </a:tcPr>
                </a:tc>
                <a:tc vMerge="1">
                  <a:txBody>
                    <a:bodyPr/>
                    <a:lstStyle/>
                    <a:p>
                      <a:endParaRPr lang="en-US" dirty="0"/>
                    </a:p>
                  </a:txBody>
                  <a:tcPr/>
                </a:tc>
                <a:extLst>
                  <a:ext uri="{0D108BD9-81ED-4DB2-BD59-A6C34878D82A}">
                    <a16:rowId xmlns:a16="http://schemas.microsoft.com/office/drawing/2014/main" val="3214907387"/>
                  </a:ext>
                </a:extLst>
              </a:tr>
              <a:tr h="908184">
                <a:tc>
                  <a:txBody>
                    <a:bodyPr/>
                    <a:lstStyle/>
                    <a:p>
                      <a:pPr algn="ctr"/>
                      <a:endParaRPr lang="en-US" sz="1250" dirty="0">
                        <a:solidFill>
                          <a:schemeClr val="tx1"/>
                        </a:solidFill>
                        <a:latin typeface="Arial" pitchFamily="34" charset="0"/>
                      </a:endParaRPr>
                    </a:p>
                  </a:txBody>
                  <a:tcPr anchor="ctr"/>
                </a:tc>
                <a:tc>
                  <a:txBody>
                    <a:bodyPr/>
                    <a:lstStyle/>
                    <a:p>
                      <a:pPr algn="ctr"/>
                      <a:r>
                        <a:rPr lang="en-US" sz="1250" dirty="0">
                          <a:solidFill>
                            <a:schemeClr val="tx1"/>
                          </a:solidFill>
                          <a:latin typeface="Arial" pitchFamily="34" charset="0"/>
                        </a:rPr>
                        <a:t>Single or multi-</a:t>
                      </a:r>
                    </a:p>
                    <a:p>
                      <a:pPr algn="ctr"/>
                      <a:r>
                        <a:rPr lang="en-US" sz="1250" dirty="0">
                          <a:solidFill>
                            <a:schemeClr val="tx1"/>
                          </a:solidFill>
                          <a:latin typeface="Arial" pitchFamily="34" charset="0"/>
                        </a:rPr>
                        <a:t>document input</a:t>
                      </a:r>
                      <a:endParaRPr lang="en-US" sz="125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latin typeface="Arial" pitchFamily="34" charset="0"/>
                        </a:rPr>
                        <a:t>Each data point might be differently sensitive </a:t>
                      </a:r>
                    </a:p>
                    <a:p>
                      <a:pPr algn="ctr"/>
                      <a:endParaRPr lang="en-US" sz="1250" dirty="0"/>
                    </a:p>
                  </a:txBody>
                  <a:tcPr anchor="ctr"/>
                </a:tc>
                <a:tc>
                  <a:txBody>
                    <a:bodyPr/>
                    <a:lstStyle/>
                    <a:p>
                      <a:pPr algn="ctr"/>
                      <a:endParaRPr lang="en-US" sz="125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50" dirty="0">
                          <a:latin typeface="Arial" pitchFamily="34" charset="0"/>
                        </a:rPr>
                        <a:t>Collection of individual contributions might not be enough</a:t>
                      </a:r>
                    </a:p>
                    <a:p>
                      <a:pPr algn="ctr"/>
                      <a:endParaRPr lang="en-US" sz="1250" dirty="0"/>
                    </a:p>
                  </a:txBody>
                  <a:tcPr anchor="ctr"/>
                </a:tc>
                <a:tc>
                  <a:txBody>
                    <a:bodyPr/>
                    <a:lstStyle/>
                    <a:p>
                      <a:pPr algn="ctr"/>
                      <a:r>
                        <a:rPr lang="en-US" sz="1600" dirty="0">
                          <a:solidFill>
                            <a:schemeClr val="bg1"/>
                          </a:solidFill>
                        </a:rPr>
                        <a:t>Database</a:t>
                      </a:r>
                    </a:p>
                  </a:txBody>
                  <a:tcPr anchor="ctr">
                    <a:solidFill>
                      <a:schemeClr val="accent5">
                        <a:lumMod val="50000"/>
                      </a:schemeClr>
                    </a:solidFill>
                  </a:tcPr>
                </a:tc>
                <a:tc vMerge="1">
                  <a:txBody>
                    <a:bodyPr/>
                    <a:lstStyle/>
                    <a:p>
                      <a:endParaRPr lang="en-US" dirty="0"/>
                    </a:p>
                  </a:txBody>
                  <a:tcPr/>
                </a:tc>
                <a:extLst>
                  <a:ext uri="{0D108BD9-81ED-4DB2-BD59-A6C34878D82A}">
                    <a16:rowId xmlns:a16="http://schemas.microsoft.com/office/drawing/2014/main" val="2199126921"/>
                  </a:ext>
                </a:extLst>
              </a:tr>
            </a:tbl>
          </a:graphicData>
        </a:graphic>
      </p:graphicFrame>
      <p:sp>
        <p:nvSpPr>
          <p:cNvPr id="45" name="Speech Bubble: Rectangle with Corners Rounded 44">
            <a:extLst>
              <a:ext uri="{FF2B5EF4-FFF2-40B4-BE49-F238E27FC236}">
                <a16:creationId xmlns:a16="http://schemas.microsoft.com/office/drawing/2014/main" id="{E13EF1CA-261A-4E18-85FE-F9DA3308BDA4}"/>
              </a:ext>
            </a:extLst>
          </p:cNvPr>
          <p:cNvSpPr/>
          <p:nvPr/>
        </p:nvSpPr>
        <p:spPr bwMode="auto">
          <a:xfrm>
            <a:off x="8270749" y="620427"/>
            <a:ext cx="2530600" cy="2238891"/>
          </a:xfrm>
          <a:prstGeom prst="wedgeRoundRectCallout">
            <a:avLst/>
          </a:prstGeom>
          <a:solidFill>
            <a:srgbClr val="ECE8C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600" i="1" dirty="0">
                <a:latin typeface="Arial" pitchFamily="34" charset="0"/>
              </a:rPr>
              <a:t>“You could take differential privacy and apply it to another form of data by just really finding what a record means and what is a neighboring relation” [#3]</a:t>
            </a:r>
          </a:p>
        </p:txBody>
      </p:sp>
    </p:spTree>
    <p:extLst>
      <p:ext uri="{BB962C8B-B14F-4D97-AF65-F5344CB8AC3E}">
        <p14:creationId xmlns:p14="http://schemas.microsoft.com/office/powerpoint/2010/main" val="121030956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4F141-B2D3-466B-B41A-C492F75A560B}"/>
              </a:ext>
            </a:extLst>
          </p:cNvPr>
          <p:cNvSpPr>
            <a:spLocks noGrp="1"/>
          </p:cNvSpPr>
          <p:nvPr>
            <p:ph type="title"/>
          </p:nvPr>
        </p:nvSpPr>
        <p:spPr/>
        <p:txBody>
          <a:bodyPr/>
          <a:lstStyle/>
          <a:p>
            <a:r>
              <a:rPr lang="en-US" dirty="0"/>
              <a:t>Results </a:t>
            </a:r>
          </a:p>
        </p:txBody>
      </p:sp>
      <p:sp>
        <p:nvSpPr>
          <p:cNvPr id="3" name="Date Placeholder 2">
            <a:extLst>
              <a:ext uri="{FF2B5EF4-FFF2-40B4-BE49-F238E27FC236}">
                <a16:creationId xmlns:a16="http://schemas.microsoft.com/office/drawing/2014/main" id="{4F6134B0-2258-4813-9A97-51F34BF02AD8}"/>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F50166D-D01A-445D-B40A-F4F6C81509C1}"/>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BD71FC62-4EFF-40FD-9CF9-09709E408DE6}"/>
              </a:ext>
            </a:extLst>
          </p:cNvPr>
          <p:cNvSpPr>
            <a:spLocks noGrp="1"/>
          </p:cNvSpPr>
          <p:nvPr>
            <p:ph type="sldNum" sz="quarter" idx="12"/>
          </p:nvPr>
        </p:nvSpPr>
        <p:spPr/>
        <p:txBody>
          <a:bodyPr/>
          <a:lstStyle/>
          <a:p>
            <a:pPr>
              <a:defRPr/>
            </a:pPr>
            <a:fld id="{05BC9FAB-BDC1-47C0-A8BB-6E12A8205D33}" type="slidenum">
              <a:rPr lang="de-DE" smtClean="0"/>
              <a:pPr>
                <a:defRPr/>
              </a:pPr>
              <a:t>28</a:t>
            </a:fld>
            <a:endParaRPr lang="de-DE" dirty="0"/>
          </a:p>
        </p:txBody>
      </p:sp>
      <p:sp>
        <p:nvSpPr>
          <p:cNvPr id="6" name="Text Placeholder 5">
            <a:extLst>
              <a:ext uri="{FF2B5EF4-FFF2-40B4-BE49-F238E27FC236}">
                <a16:creationId xmlns:a16="http://schemas.microsoft.com/office/drawing/2014/main" id="{49E33200-F5DD-496C-B087-17604CCC8A70}"/>
              </a:ext>
            </a:extLst>
          </p:cNvPr>
          <p:cNvSpPr>
            <a:spLocks noGrp="1"/>
          </p:cNvSpPr>
          <p:nvPr>
            <p:ph type="body" sz="quarter" idx="13"/>
          </p:nvPr>
        </p:nvSpPr>
        <p:spPr/>
        <p:txBody>
          <a:bodyPr/>
          <a:lstStyle/>
          <a:p>
            <a:r>
              <a:rPr lang="en-US" dirty="0"/>
              <a:t>RQ3 - Challenges</a:t>
            </a:r>
          </a:p>
        </p:txBody>
      </p:sp>
      <p:sp>
        <p:nvSpPr>
          <p:cNvPr id="8" name="TextBox 7">
            <a:extLst>
              <a:ext uri="{FF2B5EF4-FFF2-40B4-BE49-F238E27FC236}">
                <a16:creationId xmlns:a16="http://schemas.microsoft.com/office/drawing/2014/main" id="{C7B10D9C-F070-469A-B2F8-7C5164A64776}"/>
              </a:ext>
            </a:extLst>
          </p:cNvPr>
          <p:cNvSpPr txBox="1"/>
          <p:nvPr/>
        </p:nvSpPr>
        <p:spPr>
          <a:xfrm>
            <a:off x="315887" y="914400"/>
            <a:ext cx="11524664" cy="701730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
            </a:pPr>
            <a:r>
              <a:rPr lang="en-US" b="1" dirty="0">
                <a:latin typeface="Arial" pitchFamily="34" charset="0"/>
              </a:rPr>
              <a:t>Lack of transparency and reproducibility</a:t>
            </a:r>
            <a:r>
              <a:rPr lang="en-US" dirty="0">
                <a:latin typeface="Arial" pitchFamily="34" charset="0"/>
              </a:rPr>
              <a:t>: </a:t>
            </a:r>
          </a:p>
          <a:p>
            <a:r>
              <a:rPr lang="en-US" i="1" dirty="0">
                <a:latin typeface="Arial" pitchFamily="34" charset="0"/>
              </a:rPr>
              <a:t>“</a:t>
            </a:r>
            <a:r>
              <a:rPr lang="en-US" b="0" i="1" dirty="0">
                <a:effectLst/>
                <a:latin typeface="Arial" panose="020B0604020202020204" pitchFamily="34" charset="0"/>
              </a:rPr>
              <a:t>What should you take to get into that [differential privacy] and get really familiar to the depth of everything? And then you run into issues</a:t>
            </a:r>
            <a:r>
              <a:rPr lang="en-US" i="1" dirty="0">
                <a:latin typeface="Arial" pitchFamily="34" charset="0"/>
              </a:rPr>
              <a:t>” [#5]</a:t>
            </a:r>
          </a:p>
          <a:p>
            <a:endParaRPr lang="en-US" i="1" dirty="0">
              <a:latin typeface="Arial" pitchFamily="34" charset="0"/>
            </a:endParaRPr>
          </a:p>
          <a:p>
            <a:pPr marL="285750" indent="-285750">
              <a:buFont typeface="Wingdings" panose="05000000000000000000" pitchFamily="2" charset="2"/>
              <a:buChar char="§"/>
            </a:pPr>
            <a:r>
              <a:rPr lang="en-US" b="1" dirty="0">
                <a:latin typeface="Arial" pitchFamily="34" charset="0"/>
              </a:rPr>
              <a:t>Utility measurement</a:t>
            </a:r>
          </a:p>
          <a:p>
            <a:r>
              <a:rPr lang="en-US" i="1" dirty="0">
                <a:latin typeface="Arial" pitchFamily="34" charset="0"/>
              </a:rPr>
              <a:t>“</a:t>
            </a:r>
            <a:r>
              <a:rPr lang="en-US" i="1" dirty="0"/>
              <a:t>When it comes to assessing privacy-utility trade-offs, note that sometimes there do not exist non-DP utility baselines to compare against</a:t>
            </a:r>
            <a:r>
              <a:rPr lang="en-US" i="1" dirty="0">
                <a:latin typeface="Arial" pitchFamily="34" charset="0"/>
              </a:rPr>
              <a:t>” [14] [#6]</a:t>
            </a:r>
          </a:p>
          <a:p>
            <a:endParaRPr lang="en-US" dirty="0">
              <a:latin typeface="Arial" pitchFamily="34" charset="0"/>
            </a:endParaRPr>
          </a:p>
          <a:p>
            <a:pPr marL="285750" indent="-285750">
              <a:buFont typeface="Wingdings" panose="05000000000000000000" pitchFamily="2" charset="2"/>
              <a:buChar char="§"/>
            </a:pPr>
            <a:r>
              <a:rPr lang="en-US" b="1" dirty="0">
                <a:latin typeface="Arial" pitchFamily="34" charset="0"/>
              </a:rPr>
              <a:t>Machines are still unable to understand how similar two texts are as we as humans are</a:t>
            </a:r>
          </a:p>
          <a:p>
            <a:r>
              <a:rPr lang="en-US" i="1" dirty="0">
                <a:latin typeface="Arial" pitchFamily="34" charset="0"/>
              </a:rPr>
              <a:t>“Sometimes cosine similarity will miss things like the “NOT” case, because sometimes synonyms and antonyms are ranked very similar because they're related” [#4]</a:t>
            </a:r>
          </a:p>
          <a:p>
            <a:endParaRPr lang="en-US" dirty="0">
              <a:latin typeface="Arial" pitchFamily="34" charset="0"/>
            </a:endParaRPr>
          </a:p>
          <a:p>
            <a:pPr marL="285750" indent="-285750">
              <a:buFont typeface="Wingdings" panose="05000000000000000000" pitchFamily="2" charset="2"/>
              <a:buChar char="§"/>
            </a:pPr>
            <a:r>
              <a:rPr lang="en-US" b="1" dirty="0">
                <a:latin typeface="Arial" pitchFamily="34" charset="0"/>
              </a:rPr>
              <a:t>Private data identification and processing:</a:t>
            </a:r>
          </a:p>
          <a:p>
            <a:r>
              <a:rPr lang="en-US" dirty="0">
                <a:latin typeface="Arial" pitchFamily="34" charset="0"/>
              </a:rPr>
              <a:t>“</a:t>
            </a:r>
            <a:r>
              <a:rPr lang="en-US" i="1" dirty="0">
                <a:latin typeface="Arial" pitchFamily="34" charset="0"/>
              </a:rPr>
              <a:t>It’s an arbitrary decision</a:t>
            </a:r>
            <a:r>
              <a:rPr lang="en-US" dirty="0">
                <a:latin typeface="Arial" pitchFamily="34" charset="0"/>
              </a:rPr>
              <a:t>” [#5] how private and sensitive data are defined </a:t>
            </a:r>
          </a:p>
          <a:p>
            <a:endParaRPr lang="en-US" dirty="0">
              <a:latin typeface="Arial" pitchFamily="34" charset="0"/>
            </a:endParaRPr>
          </a:p>
          <a:p>
            <a:pPr marL="285750" indent="-285750">
              <a:buFont typeface="Wingdings" panose="05000000000000000000" pitchFamily="2" charset="2"/>
              <a:buChar char="§"/>
            </a:pPr>
            <a:r>
              <a:rPr lang="en-US" b="1" dirty="0">
                <a:latin typeface="Arial" pitchFamily="34" charset="0"/>
              </a:rPr>
              <a:t>Data collection</a:t>
            </a:r>
          </a:p>
          <a:p>
            <a:r>
              <a:rPr lang="en-US" i="1" dirty="0">
                <a:latin typeface="Arial" pitchFamily="34" charset="0"/>
              </a:rPr>
              <a:t>“But for the pre-trained models, for those big models, the GPT models - those are trained on web data. And those data sets are mostly, for the most part, publicly available for everybody to look at and inspect. So there's not a whole lot of danger in leaking sensitive information in those models. When we talk about NLP plus DP, we need to be very aware of the fact, that it only kicks in in full gears when we start touching user data.” [#6]</a:t>
            </a:r>
          </a:p>
          <a:p>
            <a:endParaRPr lang="en-US" i="1" dirty="0">
              <a:latin typeface="Arial" pitchFamily="34" charset="0"/>
            </a:endParaRPr>
          </a:p>
          <a:p>
            <a:pPr marL="285750" indent="-285750">
              <a:buFont typeface="Wingdings" panose="05000000000000000000" pitchFamily="2" charset="2"/>
              <a:buChar char="§"/>
            </a:pPr>
            <a:endParaRPr lang="en-US" dirty="0">
              <a:latin typeface="Arial" pitchFamily="34" charset="0"/>
            </a:endParaRPr>
          </a:p>
          <a:p>
            <a:pPr marL="285750" indent="-285750">
              <a:buFont typeface="Wingdings" panose="05000000000000000000" pitchFamily="2" charset="2"/>
              <a:buChar char="§"/>
            </a:pPr>
            <a:endParaRPr lang="en-US" dirty="0">
              <a:latin typeface="Arial" pitchFamily="34" charset="0"/>
            </a:endParaRPr>
          </a:p>
          <a:p>
            <a:pPr marL="285750" indent="-285750">
              <a:buFontTx/>
              <a:buChar char="-"/>
            </a:pPr>
            <a:endParaRPr lang="en-US" dirty="0">
              <a:latin typeface="Arial" pitchFamily="34" charset="0"/>
            </a:endParaRPr>
          </a:p>
          <a:p>
            <a:pPr marL="285750" indent="-285750">
              <a:buFont typeface="Wingdings" panose="05000000000000000000" pitchFamily="2" charset="2"/>
              <a:buChar char="Ø"/>
            </a:pPr>
            <a:endParaRPr lang="en-US" dirty="0">
              <a:latin typeface="Arial" pitchFamily="34" charset="0"/>
            </a:endParaRPr>
          </a:p>
        </p:txBody>
      </p:sp>
    </p:spTree>
    <p:extLst>
      <p:ext uri="{BB962C8B-B14F-4D97-AF65-F5344CB8AC3E}">
        <p14:creationId xmlns:p14="http://schemas.microsoft.com/office/powerpoint/2010/main" val="83617493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4F141-B2D3-466B-B41A-C492F75A560B}"/>
              </a:ext>
            </a:extLst>
          </p:cNvPr>
          <p:cNvSpPr>
            <a:spLocks noGrp="1"/>
          </p:cNvSpPr>
          <p:nvPr>
            <p:ph type="title"/>
          </p:nvPr>
        </p:nvSpPr>
        <p:spPr/>
        <p:txBody>
          <a:bodyPr/>
          <a:lstStyle/>
          <a:p>
            <a:r>
              <a:rPr lang="en-US" dirty="0"/>
              <a:t>Results</a:t>
            </a:r>
          </a:p>
        </p:txBody>
      </p:sp>
      <p:sp>
        <p:nvSpPr>
          <p:cNvPr id="3" name="Date Placeholder 2">
            <a:extLst>
              <a:ext uri="{FF2B5EF4-FFF2-40B4-BE49-F238E27FC236}">
                <a16:creationId xmlns:a16="http://schemas.microsoft.com/office/drawing/2014/main" id="{4F6134B0-2258-4813-9A97-51F34BF02AD8}"/>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7F50166D-D01A-445D-B40A-F4F6C81509C1}"/>
              </a:ext>
            </a:extLst>
          </p:cNvPr>
          <p:cNvSpPr>
            <a:spLocks noGrp="1"/>
          </p:cNvSpPr>
          <p:nvPr>
            <p:ph type="ftr" sz="quarter" idx="11"/>
          </p:nvPr>
        </p:nvSpPr>
        <p:spPr>
          <a:xfrm>
            <a:off x="334433" y="6569075"/>
            <a:ext cx="5761567" cy="288925"/>
          </a:xfrm>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BD71FC62-4EFF-40FD-9CF9-09709E408DE6}"/>
              </a:ext>
            </a:extLst>
          </p:cNvPr>
          <p:cNvSpPr>
            <a:spLocks noGrp="1"/>
          </p:cNvSpPr>
          <p:nvPr>
            <p:ph type="sldNum" sz="quarter" idx="12"/>
          </p:nvPr>
        </p:nvSpPr>
        <p:spPr/>
        <p:txBody>
          <a:bodyPr/>
          <a:lstStyle/>
          <a:p>
            <a:pPr>
              <a:defRPr/>
            </a:pPr>
            <a:fld id="{05BC9FAB-BDC1-47C0-A8BB-6E12A8205D33}" type="slidenum">
              <a:rPr lang="de-DE" smtClean="0"/>
              <a:pPr>
                <a:defRPr/>
              </a:pPr>
              <a:t>29</a:t>
            </a:fld>
            <a:endParaRPr lang="de-DE" dirty="0"/>
          </a:p>
        </p:txBody>
      </p:sp>
      <p:sp>
        <p:nvSpPr>
          <p:cNvPr id="6" name="Text Placeholder 5">
            <a:extLst>
              <a:ext uri="{FF2B5EF4-FFF2-40B4-BE49-F238E27FC236}">
                <a16:creationId xmlns:a16="http://schemas.microsoft.com/office/drawing/2014/main" id="{49E33200-F5DD-496C-B087-17604CCC8A70}"/>
              </a:ext>
            </a:extLst>
          </p:cNvPr>
          <p:cNvSpPr>
            <a:spLocks noGrp="1"/>
          </p:cNvSpPr>
          <p:nvPr>
            <p:ph type="body" sz="quarter" idx="13"/>
          </p:nvPr>
        </p:nvSpPr>
        <p:spPr/>
        <p:txBody>
          <a:bodyPr/>
          <a:lstStyle/>
          <a:p>
            <a:r>
              <a:rPr lang="en-US" dirty="0"/>
              <a:t>RQ3 – Success factors</a:t>
            </a:r>
          </a:p>
        </p:txBody>
      </p:sp>
      <p:sp>
        <p:nvSpPr>
          <p:cNvPr id="8" name="TextBox 7">
            <a:extLst>
              <a:ext uri="{FF2B5EF4-FFF2-40B4-BE49-F238E27FC236}">
                <a16:creationId xmlns:a16="http://schemas.microsoft.com/office/drawing/2014/main" id="{C7B10D9C-F070-469A-B2F8-7C5164A64776}"/>
              </a:ext>
            </a:extLst>
          </p:cNvPr>
          <p:cNvSpPr txBox="1"/>
          <p:nvPr/>
        </p:nvSpPr>
        <p:spPr>
          <a:xfrm>
            <a:off x="343397" y="948690"/>
            <a:ext cx="3912685" cy="618630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b="1" dirty="0">
                <a:latin typeface="Arial" pitchFamily="34" charset="0"/>
              </a:rPr>
              <a:t>Success stories</a:t>
            </a:r>
          </a:p>
          <a:p>
            <a:endParaRPr lang="en-US" dirty="0">
              <a:latin typeface="Arial" pitchFamily="34" charset="0"/>
            </a:endParaRPr>
          </a:p>
          <a:p>
            <a:pPr marL="285750" indent="-285750">
              <a:buFont typeface="Wingdings" panose="05000000000000000000" pitchFamily="2" charset="2"/>
              <a:buChar char="q"/>
            </a:pPr>
            <a:r>
              <a:rPr lang="en-US" b="1" dirty="0">
                <a:latin typeface="Arial" pitchFamily="34" charset="0"/>
              </a:rPr>
              <a:t>Apple</a:t>
            </a:r>
          </a:p>
          <a:p>
            <a:pPr marL="285750" indent="-285750">
              <a:buFont typeface="Wingdings" panose="05000000000000000000" pitchFamily="2" charset="2"/>
              <a:buChar char="ü"/>
            </a:pPr>
            <a:r>
              <a:rPr lang="en-US" dirty="0">
                <a:latin typeface="Arial" pitchFamily="34" charset="0"/>
              </a:rPr>
              <a:t>Personal assistant</a:t>
            </a:r>
          </a:p>
          <a:p>
            <a:pPr marL="285750" indent="-285750">
              <a:buFont typeface="Wingdings" panose="05000000000000000000" pitchFamily="2" charset="2"/>
              <a:buChar char="ü"/>
            </a:pPr>
            <a:r>
              <a:rPr lang="en-US" dirty="0">
                <a:latin typeface="Arial" pitchFamily="34" charset="0"/>
              </a:rPr>
              <a:t>Quick Type Suggestion</a:t>
            </a:r>
          </a:p>
          <a:p>
            <a:endParaRPr lang="en-US" dirty="0">
              <a:latin typeface="Arial" pitchFamily="34" charset="0"/>
            </a:endParaRPr>
          </a:p>
          <a:p>
            <a:endParaRPr lang="en-US" dirty="0">
              <a:latin typeface="Arial" pitchFamily="34" charset="0"/>
            </a:endParaRPr>
          </a:p>
          <a:p>
            <a:pPr marL="285750" indent="-285750">
              <a:buFont typeface="Wingdings" panose="05000000000000000000" pitchFamily="2" charset="2"/>
              <a:buChar char="q"/>
            </a:pPr>
            <a:r>
              <a:rPr lang="en-US" b="1" dirty="0">
                <a:latin typeface="Arial" pitchFamily="34" charset="0"/>
              </a:rPr>
              <a:t>Google</a:t>
            </a:r>
          </a:p>
          <a:p>
            <a:pPr marL="285750" indent="-285750">
              <a:buFont typeface="Wingdings" panose="05000000000000000000" pitchFamily="2" charset="2"/>
              <a:buChar char="ü"/>
            </a:pPr>
            <a:r>
              <a:rPr lang="en-US" dirty="0" err="1">
                <a:latin typeface="Arial" pitchFamily="34" charset="0"/>
              </a:rPr>
              <a:t>Gboard</a:t>
            </a:r>
            <a:endParaRPr lang="en-US" dirty="0">
              <a:latin typeface="Arial" pitchFamily="34" charset="0"/>
            </a:endParaRPr>
          </a:p>
          <a:p>
            <a:pPr marL="285750" indent="-285750">
              <a:buFont typeface="Wingdings" panose="05000000000000000000" pitchFamily="2" charset="2"/>
              <a:buChar char="ü"/>
            </a:pPr>
            <a:r>
              <a:rPr lang="en-US" dirty="0">
                <a:latin typeface="Arial" pitchFamily="34" charset="0"/>
              </a:rPr>
              <a:t>Smart compose</a:t>
            </a:r>
          </a:p>
          <a:p>
            <a:pPr marL="285750" indent="-285750">
              <a:buFont typeface="Wingdings" panose="05000000000000000000" pitchFamily="2" charset="2"/>
              <a:buChar char="ü"/>
            </a:pPr>
            <a:r>
              <a:rPr lang="en-US" dirty="0">
                <a:latin typeface="Arial" pitchFamily="34" charset="0"/>
              </a:rPr>
              <a:t>On-the-Fly rescoring</a:t>
            </a:r>
          </a:p>
          <a:p>
            <a:pPr marL="285750" indent="-285750">
              <a:buFont typeface="Wingdings" panose="05000000000000000000" pitchFamily="2" charset="2"/>
              <a:buChar char="ü"/>
            </a:pPr>
            <a:r>
              <a:rPr lang="en-US" dirty="0">
                <a:latin typeface="Arial" pitchFamily="34" charset="0"/>
              </a:rPr>
              <a:t>Smart text selection</a:t>
            </a:r>
          </a:p>
          <a:p>
            <a:pPr marL="285750" indent="-285750">
              <a:buFont typeface="Wingdings" panose="05000000000000000000" pitchFamily="2" charset="2"/>
              <a:buChar char="ü"/>
            </a:pPr>
            <a:endParaRPr lang="en-US" dirty="0">
              <a:latin typeface="Arial" pitchFamily="34" charset="0"/>
            </a:endParaRPr>
          </a:p>
          <a:p>
            <a:endParaRPr lang="en-US" dirty="0">
              <a:latin typeface="Arial" pitchFamily="34" charset="0"/>
            </a:endParaRPr>
          </a:p>
          <a:p>
            <a:pPr marL="285750" indent="-285750">
              <a:buFont typeface="Wingdings" panose="05000000000000000000" pitchFamily="2" charset="2"/>
              <a:buChar char="q"/>
            </a:pPr>
            <a:r>
              <a:rPr lang="en-US" b="1" dirty="0">
                <a:latin typeface="Arial" pitchFamily="34" charset="0"/>
              </a:rPr>
              <a:t>Microsoft</a:t>
            </a:r>
          </a:p>
          <a:p>
            <a:pPr marL="285750" indent="-285750">
              <a:buFont typeface="Wingdings" panose="05000000000000000000" pitchFamily="2" charset="2"/>
              <a:buChar char="ü"/>
            </a:pPr>
            <a:r>
              <a:rPr lang="en-US" dirty="0">
                <a:latin typeface="Arial" pitchFamily="34" charset="0"/>
              </a:rPr>
              <a:t>DP N-gram extraction</a:t>
            </a:r>
          </a:p>
          <a:p>
            <a:pPr marL="285750" indent="-285750">
              <a:buFont typeface="Wingdings" panose="05000000000000000000" pitchFamily="2" charset="2"/>
              <a:buChar char="ü"/>
            </a:pPr>
            <a:r>
              <a:rPr lang="en-US" dirty="0">
                <a:latin typeface="Arial" pitchFamily="34" charset="0"/>
              </a:rPr>
              <a:t>Reply generation in Office</a:t>
            </a:r>
          </a:p>
          <a:p>
            <a:endParaRPr lang="en-US" dirty="0">
              <a:latin typeface="Arial" pitchFamily="34" charset="0"/>
            </a:endParaRPr>
          </a:p>
          <a:p>
            <a:endParaRPr lang="en-US" dirty="0">
              <a:latin typeface="Arial" pitchFamily="34" charset="0"/>
            </a:endParaRPr>
          </a:p>
          <a:p>
            <a:pPr marL="285750" indent="-285750">
              <a:buFont typeface="Wingdings" panose="05000000000000000000" pitchFamily="2" charset="2"/>
              <a:buChar char="§"/>
            </a:pPr>
            <a:endParaRPr lang="en-US" dirty="0">
              <a:latin typeface="Arial" pitchFamily="34" charset="0"/>
            </a:endParaRPr>
          </a:p>
          <a:p>
            <a:pPr marL="285750" indent="-285750">
              <a:buFontTx/>
              <a:buChar char="-"/>
            </a:pPr>
            <a:endParaRPr lang="en-US" dirty="0">
              <a:latin typeface="Arial" pitchFamily="34" charset="0"/>
            </a:endParaRPr>
          </a:p>
          <a:p>
            <a:pPr marL="285750" indent="-285750">
              <a:buFont typeface="Wingdings" panose="05000000000000000000" pitchFamily="2" charset="2"/>
              <a:buChar char="Ø"/>
            </a:pPr>
            <a:endParaRPr lang="en-US" dirty="0">
              <a:latin typeface="Arial" pitchFamily="34" charset="0"/>
            </a:endParaRPr>
          </a:p>
        </p:txBody>
      </p:sp>
      <p:pic>
        <p:nvPicPr>
          <p:cNvPr id="9" name="Picture 8">
            <a:extLst>
              <a:ext uri="{FF2B5EF4-FFF2-40B4-BE49-F238E27FC236}">
                <a16:creationId xmlns:a16="http://schemas.microsoft.com/office/drawing/2014/main" id="{DEE2478D-B519-4E4C-B2C6-BB5FE9B83D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6739" y="784206"/>
            <a:ext cx="1210121" cy="1437545"/>
          </a:xfrm>
          <a:prstGeom prst="rect">
            <a:avLst/>
          </a:prstGeom>
        </p:spPr>
      </p:pic>
      <p:pic>
        <p:nvPicPr>
          <p:cNvPr id="15" name="Picture 14">
            <a:extLst>
              <a:ext uri="{FF2B5EF4-FFF2-40B4-BE49-F238E27FC236}">
                <a16:creationId xmlns:a16="http://schemas.microsoft.com/office/drawing/2014/main" id="{6D44DA7A-688F-42B6-B45D-219AFE62D1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400" y="4575799"/>
            <a:ext cx="7620000" cy="1937288"/>
          </a:xfrm>
          <a:prstGeom prst="rect">
            <a:avLst/>
          </a:prstGeom>
        </p:spPr>
      </p:pic>
      <p:pic>
        <p:nvPicPr>
          <p:cNvPr id="10" name="Picture 9">
            <a:extLst>
              <a:ext uri="{FF2B5EF4-FFF2-40B4-BE49-F238E27FC236}">
                <a16:creationId xmlns:a16="http://schemas.microsoft.com/office/drawing/2014/main" id="{8DA119B6-C84A-4CE1-980F-3A8CCA21B1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0" y="2953569"/>
            <a:ext cx="4343400" cy="1468069"/>
          </a:xfrm>
          <a:prstGeom prst="rect">
            <a:avLst/>
          </a:prstGeom>
        </p:spPr>
      </p:pic>
      <p:sp>
        <p:nvSpPr>
          <p:cNvPr id="7" name="TextBox 6">
            <a:extLst>
              <a:ext uri="{FF2B5EF4-FFF2-40B4-BE49-F238E27FC236}">
                <a16:creationId xmlns:a16="http://schemas.microsoft.com/office/drawing/2014/main" id="{C9F7BB67-E233-41C7-A53E-297DA627D33F}"/>
              </a:ext>
            </a:extLst>
          </p:cNvPr>
          <p:cNvSpPr txBox="1"/>
          <p:nvPr/>
        </p:nvSpPr>
        <p:spPr>
          <a:xfrm>
            <a:off x="7728001" y="948690"/>
            <a:ext cx="3840579" cy="480131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b="1" dirty="0">
                <a:latin typeface="Arial" pitchFamily="34" charset="0"/>
              </a:rPr>
              <a:t>Main takeaways</a:t>
            </a:r>
          </a:p>
          <a:p>
            <a:endParaRPr lang="en-US" b="1" dirty="0">
              <a:latin typeface="Arial" pitchFamily="34" charset="0"/>
            </a:endParaRPr>
          </a:p>
          <a:p>
            <a:pPr marL="285750" indent="-285750">
              <a:buFont typeface="Wingdings" panose="05000000000000000000" pitchFamily="2" charset="2"/>
              <a:buChar char="q"/>
            </a:pPr>
            <a:r>
              <a:rPr lang="en-US" dirty="0">
                <a:latin typeface="Arial" pitchFamily="34" charset="0"/>
              </a:rPr>
              <a:t>All 3 companies collect a </a:t>
            </a:r>
            <a:r>
              <a:rPr lang="en-US" b="1" dirty="0">
                <a:latin typeface="Arial" pitchFamily="34" charset="0"/>
              </a:rPr>
              <a:t>large amount of data </a:t>
            </a:r>
            <a:r>
              <a:rPr lang="en-US" dirty="0">
                <a:latin typeface="Arial" pitchFamily="34" charset="0"/>
              </a:rPr>
              <a:t>and use </a:t>
            </a:r>
            <a:r>
              <a:rPr lang="en-US" b="1" dirty="0">
                <a:latin typeface="Arial" pitchFamily="34" charset="0"/>
              </a:rPr>
              <a:t>user-level differential privacy</a:t>
            </a:r>
          </a:p>
          <a:p>
            <a:endParaRPr lang="en-US" dirty="0">
              <a:latin typeface="Arial" pitchFamily="34" charset="0"/>
            </a:endParaRPr>
          </a:p>
          <a:p>
            <a:pPr marL="285750" indent="-285750">
              <a:buFont typeface="Wingdings" panose="05000000000000000000" pitchFamily="2" charset="2"/>
              <a:buChar char="q"/>
            </a:pPr>
            <a:r>
              <a:rPr lang="en-US" dirty="0">
                <a:latin typeface="Arial" pitchFamily="34" charset="0"/>
              </a:rPr>
              <a:t>Apple (Quick Type Suggestion) and Google (</a:t>
            </a:r>
            <a:r>
              <a:rPr lang="en-US" dirty="0" err="1">
                <a:latin typeface="Arial" pitchFamily="34" charset="0"/>
              </a:rPr>
              <a:t>Gboard</a:t>
            </a:r>
            <a:r>
              <a:rPr lang="en-US" dirty="0">
                <a:latin typeface="Arial" pitchFamily="34" charset="0"/>
              </a:rPr>
              <a:t>) </a:t>
            </a:r>
            <a:r>
              <a:rPr lang="en-US" b="1" dirty="0">
                <a:latin typeface="Arial" pitchFamily="34" charset="0"/>
              </a:rPr>
              <a:t>limit the number of contributions per individual</a:t>
            </a:r>
          </a:p>
          <a:p>
            <a:pPr marL="285750" indent="-285750">
              <a:buFont typeface="Wingdings" panose="05000000000000000000" pitchFamily="2" charset="2"/>
              <a:buChar char="q"/>
            </a:pPr>
            <a:endParaRPr lang="en-US" dirty="0">
              <a:latin typeface="Arial" pitchFamily="34" charset="0"/>
            </a:endParaRPr>
          </a:p>
          <a:p>
            <a:pPr marL="285750" indent="-285750">
              <a:buFont typeface="Wingdings" panose="05000000000000000000" pitchFamily="2" charset="2"/>
              <a:buChar char="q"/>
            </a:pPr>
            <a:r>
              <a:rPr lang="en-US" dirty="0">
                <a:latin typeface="Arial" pitchFamily="34" charset="0"/>
              </a:rPr>
              <a:t>Microsoft(DP N-gram extraction) </a:t>
            </a:r>
            <a:r>
              <a:rPr lang="en-US" b="1" dirty="0">
                <a:latin typeface="Arial" pitchFamily="34" charset="0"/>
              </a:rPr>
              <a:t>use a collection of Reddit posts as a database</a:t>
            </a:r>
          </a:p>
          <a:p>
            <a:endParaRPr lang="en-US" dirty="0">
              <a:latin typeface="Arial" pitchFamily="34" charset="0"/>
            </a:endParaRPr>
          </a:p>
          <a:p>
            <a:endParaRPr lang="en-US" dirty="0">
              <a:latin typeface="Arial" pitchFamily="34" charset="0"/>
            </a:endParaRPr>
          </a:p>
          <a:p>
            <a:endParaRPr lang="en-US" dirty="0">
              <a:latin typeface="Arial" pitchFamily="34" charset="0"/>
            </a:endParaRPr>
          </a:p>
        </p:txBody>
      </p:sp>
    </p:spTree>
    <p:extLst>
      <p:ext uri="{BB962C8B-B14F-4D97-AF65-F5344CB8AC3E}">
        <p14:creationId xmlns:p14="http://schemas.microsoft.com/office/powerpoint/2010/main" val="36286628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647DB-A6B0-4CAE-B4BF-A1719500FD93}"/>
              </a:ext>
            </a:extLst>
          </p:cNvPr>
          <p:cNvSpPr>
            <a:spLocks noGrp="1"/>
          </p:cNvSpPr>
          <p:nvPr>
            <p:ph type="title"/>
          </p:nvPr>
        </p:nvSpPr>
        <p:spPr/>
        <p:txBody>
          <a:bodyPr/>
          <a:lstStyle/>
          <a:p>
            <a:r>
              <a:rPr lang="en-US" dirty="0"/>
              <a:t>Motivation</a:t>
            </a:r>
          </a:p>
        </p:txBody>
      </p:sp>
      <p:pic>
        <p:nvPicPr>
          <p:cNvPr id="9" name="Content Placeholder 8">
            <a:extLst>
              <a:ext uri="{FF2B5EF4-FFF2-40B4-BE49-F238E27FC236}">
                <a16:creationId xmlns:a16="http://schemas.microsoft.com/office/drawing/2014/main" id="{EC0A54D1-5B55-44CB-805E-FBB0670DB7A7}"/>
              </a:ext>
            </a:extLst>
          </p:cNvPr>
          <p:cNvPicPr>
            <a:picLocks noGrp="1" noChangeAspect="1"/>
          </p:cNvPicPr>
          <p:nvPr>
            <p:ph idx="1"/>
          </p:nvPr>
        </p:nvPicPr>
        <p:blipFill>
          <a:blip r:embed="rId2"/>
          <a:stretch>
            <a:fillRect/>
          </a:stretch>
        </p:blipFill>
        <p:spPr>
          <a:xfrm>
            <a:off x="1700201" y="1344393"/>
            <a:ext cx="9120854" cy="5146962"/>
          </a:xfrm>
        </p:spPr>
      </p:pic>
      <p:sp>
        <p:nvSpPr>
          <p:cNvPr id="4" name="Date Placeholder 3">
            <a:extLst>
              <a:ext uri="{FF2B5EF4-FFF2-40B4-BE49-F238E27FC236}">
                <a16:creationId xmlns:a16="http://schemas.microsoft.com/office/drawing/2014/main" id="{9640783D-CA46-47B5-9BA2-D078433B3DCA}"/>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5520B00C-1510-405B-9F3C-57C80E824E70}"/>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Slide Number Placeholder 5">
            <a:extLst>
              <a:ext uri="{FF2B5EF4-FFF2-40B4-BE49-F238E27FC236}">
                <a16:creationId xmlns:a16="http://schemas.microsoft.com/office/drawing/2014/main" id="{81CF8B7E-9E72-43D2-A122-9005FC3D5BBD}"/>
              </a:ext>
            </a:extLst>
          </p:cNvPr>
          <p:cNvSpPr>
            <a:spLocks noGrp="1"/>
          </p:cNvSpPr>
          <p:nvPr>
            <p:ph type="sldNum" sz="quarter" idx="12"/>
          </p:nvPr>
        </p:nvSpPr>
        <p:spPr/>
        <p:txBody>
          <a:bodyPr/>
          <a:lstStyle/>
          <a:p>
            <a:pPr>
              <a:defRPr/>
            </a:pPr>
            <a:fld id="{05BC9FAB-BDC1-47C0-A8BB-6E12A8205D33}" type="slidenum">
              <a:rPr lang="de-DE" smtClean="0"/>
              <a:pPr>
                <a:defRPr/>
              </a:pPr>
              <a:t>3</a:t>
            </a:fld>
            <a:endParaRPr lang="de-DE" dirty="0"/>
          </a:p>
        </p:txBody>
      </p:sp>
      <p:sp>
        <p:nvSpPr>
          <p:cNvPr id="7" name="Text Placeholder 6">
            <a:extLst>
              <a:ext uri="{FF2B5EF4-FFF2-40B4-BE49-F238E27FC236}">
                <a16:creationId xmlns:a16="http://schemas.microsoft.com/office/drawing/2014/main" id="{69D7D7CC-0C13-4268-8B09-42B0920A7205}"/>
              </a:ext>
            </a:extLst>
          </p:cNvPr>
          <p:cNvSpPr>
            <a:spLocks noGrp="1"/>
          </p:cNvSpPr>
          <p:nvPr>
            <p:ph type="body" sz="quarter" idx="13"/>
          </p:nvPr>
        </p:nvSpPr>
        <p:spPr>
          <a:xfrm>
            <a:off x="1700201" y="503593"/>
            <a:ext cx="10586102" cy="395287"/>
          </a:xfrm>
        </p:spPr>
        <p:txBody>
          <a:bodyPr/>
          <a:lstStyle/>
          <a:p>
            <a:r>
              <a:rPr lang="en-US" sz="1800" b="0" i="0" dirty="0">
                <a:solidFill>
                  <a:srgbClr val="333333"/>
                </a:solidFill>
                <a:effectLst/>
              </a:rPr>
              <a:t>“Differential </a:t>
            </a:r>
            <a:r>
              <a:rPr lang="en-US" sz="1800" dirty="0">
                <a:solidFill>
                  <a:srgbClr val="333333"/>
                </a:solidFill>
              </a:rPr>
              <a:t>privacy has become a de facto standard</a:t>
            </a:r>
            <a:r>
              <a:rPr lang="en-US" sz="1800" b="0" i="0" dirty="0">
                <a:solidFill>
                  <a:srgbClr val="333333"/>
                </a:solidFill>
                <a:effectLst/>
              </a:rPr>
              <a:t>” [2]</a:t>
            </a:r>
            <a:endParaRPr lang="en-US" sz="1800" dirty="0"/>
          </a:p>
        </p:txBody>
      </p:sp>
      <p:sp>
        <p:nvSpPr>
          <p:cNvPr id="3" name="TextBox 2">
            <a:extLst>
              <a:ext uri="{FF2B5EF4-FFF2-40B4-BE49-F238E27FC236}">
                <a16:creationId xmlns:a16="http://schemas.microsoft.com/office/drawing/2014/main" id="{9F132D89-3BCA-4D1A-A55B-5B712E8F2207}"/>
              </a:ext>
            </a:extLst>
          </p:cNvPr>
          <p:cNvSpPr txBox="1"/>
          <p:nvPr/>
        </p:nvSpPr>
        <p:spPr>
          <a:xfrm>
            <a:off x="1700201" y="898880"/>
            <a:ext cx="9120854"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olidFill>
                  <a:srgbClr val="333333"/>
                </a:solidFill>
              </a:rPr>
              <a:t>T</a:t>
            </a:r>
            <a:r>
              <a:rPr lang="en-US" b="0" i="0" dirty="0">
                <a:solidFill>
                  <a:srgbClr val="333333"/>
                </a:solidFill>
                <a:effectLst/>
              </a:rPr>
              <a:t>he number of academic papers related to differential privacy over time [3]:</a:t>
            </a:r>
            <a:endParaRPr lang="en-US" dirty="0"/>
          </a:p>
        </p:txBody>
      </p:sp>
      <p:sp>
        <p:nvSpPr>
          <p:cNvPr id="10" name="Контейнер за долния колонтитул 4">
            <a:extLst>
              <a:ext uri="{FF2B5EF4-FFF2-40B4-BE49-F238E27FC236}">
                <a16:creationId xmlns:a16="http://schemas.microsoft.com/office/drawing/2014/main" id="{AC86F375-A33A-4AD0-ABC6-C71B32531971}"/>
              </a:ext>
            </a:extLst>
          </p:cNvPr>
          <p:cNvSpPr txBox="1">
            <a:spLocks/>
          </p:cNvSpPr>
          <p:nvPr/>
        </p:nvSpPr>
        <p:spPr bwMode="auto">
          <a:xfrm>
            <a:off x="5763684" y="6416574"/>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r">
              <a:defRPr/>
            </a:pPr>
            <a:endParaRPr lang="de-DE" dirty="0"/>
          </a:p>
        </p:txBody>
      </p:sp>
    </p:spTree>
    <p:extLst>
      <p:ext uri="{BB962C8B-B14F-4D97-AF65-F5344CB8AC3E}">
        <p14:creationId xmlns:p14="http://schemas.microsoft.com/office/powerpoint/2010/main" val="49256039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a:t>A Recap, Limitations, and Future Trajectories</a:t>
            </a:r>
          </a:p>
        </p:txBody>
      </p:sp>
      <p:sp>
        <p:nvSpPr>
          <p:cNvPr id="3" name="Контейнер за съдържание 2"/>
          <p:cNvSpPr>
            <a:spLocks noGrp="1"/>
          </p:cNvSpPr>
          <p:nvPr>
            <p:ph idx="1"/>
          </p:nvPr>
        </p:nvSpPr>
        <p:spPr/>
        <p:txBody>
          <a:bodyPr>
            <a:normAutofit/>
          </a:bodyPr>
          <a:lstStyle/>
          <a:p>
            <a:pPr marL="285750" indent="-285750">
              <a:buFont typeface="Wingdings" panose="05000000000000000000" pitchFamily="2" charset="2"/>
              <a:buChar char="Ø"/>
            </a:pPr>
            <a:r>
              <a:rPr lang="en-US" dirty="0"/>
              <a:t>Summary</a:t>
            </a:r>
          </a:p>
          <a:p>
            <a:pPr marL="285750" indent="-285750">
              <a:buFont typeface="Wingdings" panose="05000000000000000000" pitchFamily="2" charset="2"/>
              <a:buChar char="§"/>
            </a:pPr>
            <a:r>
              <a:rPr lang="en-US" dirty="0"/>
              <a:t>We defined </a:t>
            </a:r>
            <a:r>
              <a:rPr lang="en-US" b="1" dirty="0"/>
              <a:t>properties of Differential Privacy </a:t>
            </a:r>
          </a:p>
          <a:p>
            <a:pPr marL="285750" indent="-285750">
              <a:buFont typeface="Wingdings" panose="05000000000000000000" pitchFamily="2" charset="2"/>
              <a:buChar char="§"/>
            </a:pPr>
            <a:r>
              <a:rPr lang="en-US" dirty="0"/>
              <a:t>We saw how these properties </a:t>
            </a:r>
            <a:r>
              <a:rPr lang="en-US" b="1" dirty="0"/>
              <a:t>apply to NLP use cases</a:t>
            </a:r>
          </a:p>
          <a:p>
            <a:pPr marL="285750" indent="-285750">
              <a:buFont typeface="Wingdings" panose="05000000000000000000" pitchFamily="2" charset="2"/>
              <a:buChar char="§"/>
            </a:pPr>
            <a:r>
              <a:rPr lang="en-US" dirty="0"/>
              <a:t>We identified the </a:t>
            </a:r>
            <a:r>
              <a:rPr lang="en-US" b="1" dirty="0"/>
              <a:t>current challenges and success factors</a:t>
            </a:r>
          </a:p>
          <a:p>
            <a:endParaRPr lang="en-US" dirty="0"/>
          </a:p>
          <a:p>
            <a:pPr marL="285750" indent="-285750">
              <a:buFont typeface="Wingdings" panose="05000000000000000000" pitchFamily="2" charset="2"/>
              <a:buChar char="Ø"/>
            </a:pPr>
            <a:r>
              <a:rPr lang="en-US" b="1" dirty="0"/>
              <a:t>Limitations</a:t>
            </a:r>
          </a:p>
          <a:p>
            <a:pPr marL="285750" indent="-285750">
              <a:buFont typeface="Wingdings" panose="05000000000000000000" pitchFamily="2" charset="2"/>
              <a:buChar char="§"/>
            </a:pPr>
            <a:r>
              <a:rPr lang="en-US" dirty="0"/>
              <a:t>The literature was predominately concentrated on textual data (</a:t>
            </a:r>
            <a:r>
              <a:rPr lang="en-US" b="1" dirty="0"/>
              <a:t>not speech</a:t>
            </a:r>
            <a:r>
              <a:rPr lang="en-US" dirty="0"/>
              <a:t>)</a:t>
            </a:r>
          </a:p>
          <a:p>
            <a:pPr marL="285750" indent="-285750">
              <a:buFont typeface="Wingdings" panose="05000000000000000000" pitchFamily="2" charset="2"/>
              <a:buChar char="§"/>
            </a:pPr>
            <a:r>
              <a:rPr lang="en-US" b="1" dirty="0"/>
              <a:t>Limited number of interviews </a:t>
            </a:r>
            <a:r>
              <a:rPr lang="en-US" dirty="0"/>
              <a:t>have been conducted</a:t>
            </a:r>
          </a:p>
          <a:p>
            <a:endParaRPr lang="en-US" dirty="0"/>
          </a:p>
          <a:p>
            <a:pPr marL="285750" indent="-285750">
              <a:buFont typeface="Wingdings" panose="05000000000000000000" pitchFamily="2" charset="2"/>
              <a:buChar char="Ø"/>
            </a:pPr>
            <a:r>
              <a:rPr lang="en-US" b="1" dirty="0"/>
              <a:t>Future work</a:t>
            </a:r>
          </a:p>
          <a:p>
            <a:pPr marL="285750" indent="-285750">
              <a:buFont typeface="Wingdings" panose="05000000000000000000" pitchFamily="2" charset="2"/>
              <a:buChar char="§"/>
            </a:pPr>
            <a:r>
              <a:rPr lang="en-US" b="1" dirty="0"/>
              <a:t>Differential Privacy in NLP under another granularity </a:t>
            </a:r>
            <a:r>
              <a:rPr lang="en-US" dirty="0"/>
              <a:t>or under another approaches such as text rewriting</a:t>
            </a:r>
          </a:p>
          <a:p>
            <a:pPr marL="285750" indent="-285750">
              <a:buFont typeface="Wingdings" panose="05000000000000000000" pitchFamily="2" charset="2"/>
              <a:buChar char="§"/>
            </a:pPr>
            <a:r>
              <a:rPr lang="en-US" b="1" dirty="0"/>
              <a:t>Standard what privacy means </a:t>
            </a:r>
            <a:r>
              <a:rPr lang="en-US" dirty="0"/>
              <a:t>and how to measure it</a:t>
            </a:r>
          </a:p>
          <a:p>
            <a:pPr marL="285750" indent="-285750">
              <a:buFont typeface="Wingdings" panose="05000000000000000000" pitchFamily="2" charset="2"/>
              <a:buChar char="§"/>
            </a:pPr>
            <a:r>
              <a:rPr lang="en-US" b="1" dirty="0"/>
              <a:t>DP and language models </a:t>
            </a:r>
          </a:p>
          <a:p>
            <a:pPr marL="285750" indent="-285750">
              <a:buFont typeface="Wingdings" panose="05000000000000000000" pitchFamily="2" charset="2"/>
              <a:buChar char="§"/>
            </a:pPr>
            <a:r>
              <a:rPr lang="en-US" b="1" dirty="0"/>
              <a:t>Collocations and dialects</a:t>
            </a:r>
          </a:p>
          <a:p>
            <a:pPr marL="285750" indent="-285750">
              <a:buFont typeface="Wingdings" panose="05000000000000000000" pitchFamily="2" charset="2"/>
              <a:buChar char="§"/>
            </a:pPr>
            <a:r>
              <a:rPr lang="en-US" b="1" dirty="0"/>
              <a:t>Small and medium-sized companies</a:t>
            </a:r>
          </a:p>
          <a:p>
            <a:pPr marL="285750" indent="-285750">
              <a:buFont typeface="Wingdings" panose="05000000000000000000" pitchFamily="2" charset="2"/>
              <a:buChar char="§"/>
            </a:pPr>
            <a:r>
              <a:rPr lang="en-US" dirty="0"/>
              <a:t>Other privacy-enhancing technology that is “</a:t>
            </a:r>
            <a:r>
              <a:rPr lang="en-US" b="1" i="1" dirty="0"/>
              <a:t>better suited for language</a:t>
            </a:r>
            <a:r>
              <a:rPr lang="en-US" dirty="0"/>
              <a:t>” [#1]</a:t>
            </a:r>
          </a:p>
        </p:txBody>
      </p:sp>
      <p:sp>
        <p:nvSpPr>
          <p:cNvPr id="4" name="Контейнер за дата 3"/>
          <p:cNvSpPr>
            <a:spLocks noGrp="1"/>
          </p:cNvSpPr>
          <p:nvPr>
            <p:ph type="dt" sz="half" idx="10"/>
          </p:nvPr>
        </p:nvSpPr>
        <p:spPr/>
        <p:txBody>
          <a:bodyPr/>
          <a:lstStyle/>
          <a:p>
            <a:pPr>
              <a:defRPr/>
            </a:pPr>
            <a:r>
              <a:rPr lang="de-DE"/>
              <a:t>© sebis</a:t>
            </a:r>
            <a:endParaRPr lang="de-DE" dirty="0"/>
          </a:p>
        </p:txBody>
      </p:sp>
      <p:sp>
        <p:nvSpPr>
          <p:cNvPr id="5" name="Контейнер за долния колонтитул 4"/>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Контейнер за номер на слайда 5"/>
          <p:cNvSpPr>
            <a:spLocks noGrp="1"/>
          </p:cNvSpPr>
          <p:nvPr>
            <p:ph type="sldNum" sz="quarter" idx="12"/>
          </p:nvPr>
        </p:nvSpPr>
        <p:spPr/>
        <p:txBody>
          <a:bodyPr/>
          <a:lstStyle/>
          <a:p>
            <a:pPr>
              <a:defRPr/>
            </a:pPr>
            <a:fld id="{05BC9FAB-BDC1-47C0-A8BB-6E12A8205D33}" type="slidenum">
              <a:rPr lang="de-DE" smtClean="0"/>
              <a:pPr>
                <a:defRPr/>
              </a:pPr>
              <a:t>30</a:t>
            </a:fld>
            <a:endParaRPr lang="de-DE" dirty="0"/>
          </a:p>
        </p:txBody>
      </p:sp>
    </p:spTree>
    <p:extLst>
      <p:ext uri="{BB962C8B-B14F-4D97-AF65-F5344CB8AC3E}">
        <p14:creationId xmlns:p14="http://schemas.microsoft.com/office/powerpoint/2010/main" val="84010616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C1680-4710-4D3B-9A76-B8C13E31D9D1}"/>
              </a:ext>
            </a:extLst>
          </p:cNvPr>
          <p:cNvSpPr>
            <a:spLocks noGrp="1"/>
          </p:cNvSpPr>
          <p:nvPr>
            <p:ph type="title"/>
          </p:nvPr>
        </p:nvSpPr>
        <p:spPr/>
        <p:txBody>
          <a:bodyPr/>
          <a:lstStyle/>
          <a:p>
            <a:r>
              <a:rPr lang="en-US" sz="4400" i="1" dirty="0">
                <a:latin typeface="Calisto MT" panose="02040603050505030304" pitchFamily="18" charset="0"/>
              </a:rPr>
              <a:t>Thank you for your attention!</a:t>
            </a:r>
            <a:br>
              <a:rPr lang="en-US" sz="4400" i="1" dirty="0">
                <a:latin typeface="Calisto MT" panose="02040603050505030304" pitchFamily="18" charset="0"/>
              </a:rPr>
            </a:br>
            <a:r>
              <a:rPr lang="en-US" sz="4400" i="1" dirty="0">
                <a:latin typeface="Calisto MT" panose="02040603050505030304" pitchFamily="18" charset="0"/>
              </a:rPr>
              <a:t>Do you have any questions?</a:t>
            </a:r>
          </a:p>
        </p:txBody>
      </p:sp>
      <p:sp>
        <p:nvSpPr>
          <p:cNvPr id="3" name="Date Placeholder 2">
            <a:extLst>
              <a:ext uri="{FF2B5EF4-FFF2-40B4-BE49-F238E27FC236}">
                <a16:creationId xmlns:a16="http://schemas.microsoft.com/office/drawing/2014/main" id="{9E20ADF8-26AC-46F4-889C-4BA26B9D98EE}"/>
              </a:ext>
            </a:extLst>
          </p:cNvPr>
          <p:cNvSpPr>
            <a:spLocks noGrp="1"/>
          </p:cNvSpPr>
          <p:nvPr>
            <p:ph type="dt" sz="half" idx="10"/>
          </p:nvPr>
        </p:nvSpPr>
        <p:spPr/>
        <p:txBody>
          <a:bodyPr/>
          <a:lstStyle/>
          <a:p>
            <a:pPr>
              <a:defRPr/>
            </a:pPr>
            <a:r>
              <a:rPr lang="de-DE"/>
              <a:t>© sebis</a:t>
            </a:r>
            <a:endParaRPr lang="en-US" dirty="0"/>
          </a:p>
        </p:txBody>
      </p:sp>
      <p:sp>
        <p:nvSpPr>
          <p:cNvPr id="4" name="Footer Placeholder 3">
            <a:extLst>
              <a:ext uri="{FF2B5EF4-FFF2-40B4-BE49-F238E27FC236}">
                <a16:creationId xmlns:a16="http://schemas.microsoft.com/office/drawing/2014/main" id="{64BC486C-EC70-4DAB-A730-F5863EEC2C5F}"/>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42AE39A0-4103-4453-A314-288C51226D79}"/>
              </a:ext>
            </a:extLst>
          </p:cNvPr>
          <p:cNvSpPr>
            <a:spLocks noGrp="1"/>
          </p:cNvSpPr>
          <p:nvPr>
            <p:ph type="sldNum" sz="quarter" idx="12"/>
          </p:nvPr>
        </p:nvSpPr>
        <p:spPr/>
        <p:txBody>
          <a:bodyPr/>
          <a:lstStyle/>
          <a:p>
            <a:pPr>
              <a:defRPr/>
            </a:pPr>
            <a:fld id="{5E4FF76D-8657-43F1-929B-F6D2FAB2741A}" type="slidenum">
              <a:rPr lang="en-US" smtClean="0"/>
              <a:pPr>
                <a:defRPr/>
              </a:pPr>
              <a:t>31</a:t>
            </a:fld>
            <a:endParaRPr lang="en-US" dirty="0"/>
          </a:p>
        </p:txBody>
      </p:sp>
    </p:spTree>
    <p:extLst>
      <p:ext uri="{BB962C8B-B14F-4D97-AF65-F5344CB8AC3E}">
        <p14:creationId xmlns:p14="http://schemas.microsoft.com/office/powerpoint/2010/main" val="155735095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Natalia </a:t>
            </a:r>
            <a:r>
              <a:rPr lang="en-AU" dirty="0" err="1"/>
              <a:t>Milanova</a:t>
            </a:r>
            <a:endParaRPr lang="en-AU" dirty="0"/>
          </a:p>
        </p:txBody>
      </p:sp>
      <p:sp>
        <p:nvSpPr>
          <p:cNvPr id="18" name="Textplatzhalter 17"/>
          <p:cNvSpPr>
            <a:spLocks noGrp="1"/>
          </p:cNvSpPr>
          <p:nvPr>
            <p:ph type="body" sz="quarter" idx="14"/>
          </p:nvPr>
        </p:nvSpPr>
        <p:spPr/>
        <p:txBody>
          <a:bodyPr/>
          <a:lstStyle/>
          <a:p>
            <a:r>
              <a:rPr lang="en-AU" noProof="1"/>
              <a:t>	</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a:t>References</a:t>
            </a:r>
          </a:p>
        </p:txBody>
      </p:sp>
      <p:sp>
        <p:nvSpPr>
          <p:cNvPr id="3" name="Контейнер за съдържание 2"/>
          <p:cNvSpPr>
            <a:spLocks noGrp="1"/>
          </p:cNvSpPr>
          <p:nvPr>
            <p:ph idx="1"/>
          </p:nvPr>
        </p:nvSpPr>
        <p:spPr/>
        <p:txBody>
          <a:bodyPr>
            <a:normAutofit fontScale="92500" lnSpcReduction="10000"/>
          </a:bodyPr>
          <a:lstStyle/>
          <a:p>
            <a:r>
              <a:rPr lang="en-US" dirty="0"/>
              <a:t>[1] image1: </a:t>
            </a:r>
            <a:r>
              <a:rPr lang="en-US" dirty="0" err="1"/>
              <a:t>Devaux</a:t>
            </a:r>
            <a:r>
              <a:rPr lang="en-US" dirty="0"/>
              <a:t>, E. (Dec. 2022). What is Differential Privacy: definition, mechanisms, and examples. url: https://www.statice.ai/post/what-is-differential-privacy-definition-mechanisms-examples</a:t>
            </a:r>
            <a:endParaRPr lang="en-US" b="1" dirty="0">
              <a:solidFill>
                <a:srgbClr val="02153F"/>
              </a:solidFill>
            </a:endParaRPr>
          </a:p>
          <a:p>
            <a:r>
              <a:rPr lang="en-US" dirty="0"/>
              <a:t>[2]: Ding, Z., Wang, Y., Wang, G., Zhang, D., &amp; </a:t>
            </a:r>
            <a:r>
              <a:rPr lang="en-US" dirty="0" err="1"/>
              <a:t>Kifer</a:t>
            </a:r>
            <a:r>
              <a:rPr lang="en-US" dirty="0"/>
              <a:t>, D. (2018). Detecting Violations of Differential Privacy. Proceedings of the 2018 ACM SIGSAC Conference on Computer and Communications Security, 475–489. </a:t>
            </a:r>
            <a:r>
              <a:rPr lang="en-US" dirty="0">
                <a:hlinkClick r:id="rId2"/>
              </a:rPr>
              <a:t>https://doi.org/10.1145/3243734.3243818</a:t>
            </a:r>
            <a:endParaRPr lang="en-US" dirty="0"/>
          </a:p>
          <a:p>
            <a:r>
              <a:rPr lang="en-US" dirty="0"/>
              <a:t>[3]: </a:t>
            </a:r>
            <a:r>
              <a:rPr lang="en-US" dirty="0" err="1"/>
              <a:t>Desfontaines</a:t>
            </a:r>
            <a:r>
              <a:rPr lang="en-US" dirty="0"/>
              <a:t>, D. (Mar. 2022). A bottom-up approach to making differential privacy ubiquitous. url: </a:t>
            </a:r>
            <a:r>
              <a:rPr lang="en-US" dirty="0">
                <a:hlinkClick r:id="rId3"/>
              </a:rPr>
              <a:t>https://desfontain.es/privacy/bottom-up-differential-privacy.html</a:t>
            </a:r>
            <a:endParaRPr lang="en-US" dirty="0"/>
          </a:p>
          <a:p>
            <a:r>
              <a:rPr lang="en-US" dirty="0"/>
              <a:t>[4]: </a:t>
            </a:r>
            <a:r>
              <a:rPr lang="en-US" i="1" dirty="0">
                <a:solidFill>
                  <a:srgbClr val="000000"/>
                </a:solidFill>
              </a:rPr>
              <a:t>image2: Panetta K.,5 Trends Drive the Gartner Hype Cycle for Emerging Technologies, 2020  </a:t>
            </a:r>
            <a:r>
              <a:rPr lang="en-US" i="1" dirty="0">
                <a:solidFill>
                  <a:srgbClr val="000000"/>
                </a:solidFill>
                <a:hlinkClick r:id="rId4"/>
              </a:rPr>
              <a:t>https://www.gartner.com/smarterwithgartner/5-trends-drive-the-gartner-hype-cycle-for-emerging-technologies-2020</a:t>
            </a:r>
            <a:endParaRPr lang="en-US" i="1" dirty="0">
              <a:solidFill>
                <a:srgbClr val="000000"/>
              </a:solidFill>
            </a:endParaRPr>
          </a:p>
          <a:p>
            <a:r>
              <a:rPr lang="en-US" dirty="0">
                <a:solidFill>
                  <a:srgbClr val="000000"/>
                </a:solidFill>
              </a:rPr>
              <a:t>[5]: </a:t>
            </a:r>
            <a:r>
              <a:rPr lang="en-US" dirty="0"/>
              <a:t>Wood, A., M. Altman, A. </a:t>
            </a:r>
            <a:r>
              <a:rPr lang="en-US" dirty="0" err="1"/>
              <a:t>Bembenek</a:t>
            </a:r>
            <a:r>
              <a:rPr lang="en-US" dirty="0"/>
              <a:t>, M. Bun, M. </a:t>
            </a:r>
            <a:r>
              <a:rPr lang="en-US" dirty="0" err="1"/>
              <a:t>Gaboardi</a:t>
            </a:r>
            <a:r>
              <a:rPr lang="en-US" dirty="0"/>
              <a:t>, J. Honaker, K. </a:t>
            </a:r>
            <a:r>
              <a:rPr lang="en-US" dirty="0" err="1"/>
              <a:t>Nissim</a:t>
            </a:r>
            <a:r>
              <a:rPr lang="en-US" dirty="0"/>
              <a:t>, D. O’Brien,</a:t>
            </a:r>
            <a:br>
              <a:rPr lang="en-US" dirty="0"/>
            </a:br>
            <a:r>
              <a:rPr lang="en-US" dirty="0"/>
              <a:t>T. Steinke, and S. </a:t>
            </a:r>
            <a:r>
              <a:rPr lang="en-US" dirty="0" err="1"/>
              <a:t>Vadhan</a:t>
            </a:r>
            <a:r>
              <a:rPr lang="en-US" dirty="0"/>
              <a:t> (2018a). “Differential Privacy: A Primer for a Non-Technical</a:t>
            </a:r>
            <a:br>
              <a:rPr lang="en-US" dirty="0"/>
            </a:br>
            <a:r>
              <a:rPr lang="en-US" dirty="0"/>
              <a:t>Audience”. </a:t>
            </a:r>
            <a:r>
              <a:rPr lang="en-US" dirty="0" err="1"/>
              <a:t>en</a:t>
            </a:r>
            <a:r>
              <a:rPr lang="en-US" dirty="0"/>
              <a:t>. In: SSRN Electronic Journal. </a:t>
            </a:r>
            <a:r>
              <a:rPr lang="en-US" dirty="0" err="1"/>
              <a:t>issn</a:t>
            </a:r>
            <a:r>
              <a:rPr lang="en-US" dirty="0"/>
              <a:t>: 1556-5068. </a:t>
            </a:r>
            <a:r>
              <a:rPr lang="en-US" dirty="0" err="1"/>
              <a:t>doi</a:t>
            </a:r>
            <a:r>
              <a:rPr lang="en-US" dirty="0"/>
              <a:t>: 10.2139/ssrn.3338027.</a:t>
            </a:r>
            <a:br>
              <a:rPr lang="en-US" dirty="0"/>
            </a:br>
            <a:r>
              <a:rPr lang="en-US" dirty="0"/>
              <a:t>url: https://www.ssrn.com/abstract=3338027 (visited on 05/24/2023)</a:t>
            </a:r>
            <a:endParaRPr lang="en-US" dirty="0">
              <a:solidFill>
                <a:srgbClr val="000000"/>
              </a:solidFill>
            </a:endParaRPr>
          </a:p>
          <a:p>
            <a:r>
              <a:rPr lang="en-US" dirty="0">
                <a:solidFill>
                  <a:srgbClr val="000000"/>
                </a:solidFill>
              </a:rPr>
              <a:t>[6]: </a:t>
            </a:r>
            <a:r>
              <a:rPr lang="en-US" dirty="0" err="1"/>
              <a:t>Desfontaines</a:t>
            </a:r>
            <a:r>
              <a:rPr lang="en-US" dirty="0"/>
              <a:t>, D. and B. </a:t>
            </a:r>
            <a:r>
              <a:rPr lang="en-US" dirty="0" err="1"/>
              <a:t>Pejó</a:t>
            </a:r>
            <a:r>
              <a:rPr lang="en-US" dirty="0"/>
              <a:t> (Nov. 2022). </a:t>
            </a:r>
            <a:r>
              <a:rPr lang="en-US" dirty="0" err="1"/>
              <a:t>SoK</a:t>
            </a:r>
            <a:r>
              <a:rPr lang="en-US" dirty="0"/>
              <a:t>: Differential Privacies. arXiv:1906.01337 [</a:t>
            </a:r>
            <a:r>
              <a:rPr lang="en-US" dirty="0" err="1"/>
              <a:t>cs</a:t>
            </a:r>
            <a:r>
              <a:rPr lang="en-US" dirty="0"/>
              <a:t>]. url:</a:t>
            </a:r>
            <a:br>
              <a:rPr lang="en-US" dirty="0"/>
            </a:br>
            <a:r>
              <a:rPr lang="en-US" dirty="0"/>
              <a:t>http://arxiv.org/abs/1906.01337 (visited on 05/27/2023)</a:t>
            </a:r>
            <a:endParaRPr lang="en-US" dirty="0">
              <a:solidFill>
                <a:srgbClr val="000000"/>
              </a:solidFill>
            </a:endParaRPr>
          </a:p>
          <a:p>
            <a:r>
              <a:rPr lang="en-US" dirty="0">
                <a:solidFill>
                  <a:srgbClr val="000000"/>
                </a:solidFill>
              </a:rPr>
              <a:t>[7]: </a:t>
            </a:r>
            <a:r>
              <a:rPr lang="en-US" dirty="0"/>
              <a:t>Ding, Z., Y. Wang, G. Wang, D. Zhang, and D. </a:t>
            </a:r>
            <a:r>
              <a:rPr lang="en-US" dirty="0" err="1"/>
              <a:t>Kifer</a:t>
            </a:r>
            <a:r>
              <a:rPr lang="en-US" dirty="0"/>
              <a:t> (Oct. 2018). “Detecting Violations of</a:t>
            </a:r>
            <a:br>
              <a:rPr lang="en-US" dirty="0"/>
            </a:br>
            <a:r>
              <a:rPr lang="en-US" dirty="0"/>
              <a:t>Differential Privacy”. </a:t>
            </a:r>
            <a:r>
              <a:rPr lang="en-US" dirty="0" err="1"/>
              <a:t>en</a:t>
            </a:r>
            <a:r>
              <a:rPr lang="en-US" dirty="0"/>
              <a:t>. In: Proceedings of the 2018 ACM SIGSAC Conference on Computer and Communications Security. Toronto Canada: ACM, pp. 475–489. </a:t>
            </a:r>
            <a:r>
              <a:rPr lang="en-US" dirty="0" err="1"/>
              <a:t>isbn</a:t>
            </a:r>
            <a:r>
              <a:rPr lang="en-US" dirty="0"/>
              <a:t>: 978-1-4503-5693-0. </a:t>
            </a:r>
            <a:r>
              <a:rPr lang="en-US" dirty="0" err="1"/>
              <a:t>doi</a:t>
            </a:r>
            <a:r>
              <a:rPr lang="en-US" dirty="0"/>
              <a:t>:</a:t>
            </a:r>
            <a:br>
              <a:rPr lang="en-US" dirty="0"/>
            </a:br>
            <a:r>
              <a:rPr lang="en-US" dirty="0"/>
              <a:t>10.1145/3243734.3243818. url: https://dl.acm.org/doi/10.1145/3243734.3243818</a:t>
            </a:r>
            <a:br>
              <a:rPr lang="en-US" dirty="0"/>
            </a:br>
            <a:r>
              <a:rPr lang="en-US" dirty="0"/>
              <a:t>(visited on 05/24/2023)</a:t>
            </a:r>
            <a:endParaRPr lang="en-US" dirty="0">
              <a:solidFill>
                <a:srgbClr val="000000"/>
              </a:solidFill>
            </a:endParaRPr>
          </a:p>
          <a:p>
            <a:endParaRPr lang="en-US" dirty="0"/>
          </a:p>
        </p:txBody>
      </p:sp>
      <p:sp>
        <p:nvSpPr>
          <p:cNvPr id="4" name="Контейнер за дата 3"/>
          <p:cNvSpPr>
            <a:spLocks noGrp="1"/>
          </p:cNvSpPr>
          <p:nvPr>
            <p:ph type="dt" sz="half" idx="10"/>
          </p:nvPr>
        </p:nvSpPr>
        <p:spPr/>
        <p:txBody>
          <a:bodyPr/>
          <a:lstStyle/>
          <a:p>
            <a:pPr>
              <a:defRPr/>
            </a:pPr>
            <a:r>
              <a:rPr lang="de-DE"/>
              <a:t>© sebis</a:t>
            </a:r>
            <a:endParaRPr lang="de-DE" dirty="0"/>
          </a:p>
        </p:txBody>
      </p:sp>
      <p:sp>
        <p:nvSpPr>
          <p:cNvPr id="5" name="Контейнер за долния колонтитул 4"/>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Контейнер за номер на слайда 5"/>
          <p:cNvSpPr>
            <a:spLocks noGrp="1"/>
          </p:cNvSpPr>
          <p:nvPr>
            <p:ph type="sldNum" sz="quarter" idx="12"/>
          </p:nvPr>
        </p:nvSpPr>
        <p:spPr/>
        <p:txBody>
          <a:bodyPr/>
          <a:lstStyle/>
          <a:p>
            <a:pPr>
              <a:defRPr/>
            </a:pPr>
            <a:fld id="{05BC9FAB-BDC1-47C0-A8BB-6E12A8205D33}" type="slidenum">
              <a:rPr lang="de-DE" smtClean="0"/>
              <a:pPr>
                <a:defRPr/>
              </a:pPr>
              <a:t>33</a:t>
            </a:fld>
            <a:endParaRPr lang="de-DE" dirty="0"/>
          </a:p>
        </p:txBody>
      </p:sp>
    </p:spTree>
    <p:extLst>
      <p:ext uri="{BB962C8B-B14F-4D97-AF65-F5344CB8AC3E}">
        <p14:creationId xmlns:p14="http://schemas.microsoft.com/office/powerpoint/2010/main" val="145585195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a:t>References</a:t>
            </a:r>
          </a:p>
        </p:txBody>
      </p:sp>
      <p:sp>
        <p:nvSpPr>
          <p:cNvPr id="3" name="Контейнер за съдържание 2"/>
          <p:cNvSpPr>
            <a:spLocks noGrp="1"/>
          </p:cNvSpPr>
          <p:nvPr>
            <p:ph idx="1"/>
          </p:nvPr>
        </p:nvSpPr>
        <p:spPr/>
        <p:txBody>
          <a:bodyPr/>
          <a:lstStyle/>
          <a:p>
            <a:r>
              <a:rPr lang="en-US" sz="1700" dirty="0"/>
              <a:t>[8]: </a:t>
            </a:r>
            <a:r>
              <a:rPr lang="en-US" sz="1700" dirty="0" err="1"/>
              <a:t>Dwork</a:t>
            </a:r>
            <a:r>
              <a:rPr lang="en-US" sz="1700" dirty="0"/>
              <a:t>, C., N. </a:t>
            </a:r>
            <a:r>
              <a:rPr lang="en-US" sz="1700" dirty="0" err="1"/>
              <a:t>Kohli</a:t>
            </a:r>
            <a:r>
              <a:rPr lang="en-US" sz="1700" dirty="0"/>
              <a:t>, and D. Mulligan (2019). “Differential privacy in practice: Expose your</a:t>
            </a:r>
            <a:br>
              <a:rPr lang="en-US" sz="1700" dirty="0"/>
            </a:br>
            <a:r>
              <a:rPr lang="en-US" sz="1700" dirty="0"/>
              <a:t>epsilons!” In: Journal of Privacy and Confidentiality 9.2</a:t>
            </a:r>
          </a:p>
          <a:p>
            <a:r>
              <a:rPr lang="en-US" sz="1700" dirty="0"/>
              <a:t>[9]: </a:t>
            </a:r>
            <a:r>
              <a:rPr lang="en-US" sz="1700" dirty="0" err="1"/>
              <a:t>Klymenko</a:t>
            </a:r>
            <a:r>
              <a:rPr lang="en-US" sz="1700" dirty="0"/>
              <a:t>, O., </a:t>
            </a:r>
            <a:r>
              <a:rPr lang="en-US" sz="1700" dirty="0" err="1"/>
              <a:t>Meisenbacher</a:t>
            </a:r>
            <a:r>
              <a:rPr lang="en-US" sz="1700" dirty="0"/>
              <a:t>, S., and </a:t>
            </a:r>
            <a:r>
              <a:rPr lang="en-US" sz="1700" dirty="0" err="1"/>
              <a:t>Matthes</a:t>
            </a:r>
            <a:r>
              <a:rPr lang="en-US" sz="1700" dirty="0"/>
              <a:t>, F. (2022). “Differential Privacy in Natural Language Processing The Story So Far”</a:t>
            </a:r>
          </a:p>
          <a:p>
            <a:r>
              <a:rPr lang="en-US" sz="1700" dirty="0"/>
              <a:t>[10]: image3: </a:t>
            </a:r>
            <a:r>
              <a:rPr lang="en-US" sz="1700" dirty="0" err="1"/>
              <a:t>blossomstar</a:t>
            </a:r>
            <a:r>
              <a:rPr lang="en-US" sz="1700" dirty="0"/>
              <a:t>. “</a:t>
            </a:r>
            <a:r>
              <a:rPr lang="en-US" sz="1700" dirty="0" err="1"/>
              <a:t>Keywording</a:t>
            </a:r>
            <a:r>
              <a:rPr lang="en-US" sz="1700" dirty="0"/>
              <a:t>, SEO </a:t>
            </a:r>
            <a:r>
              <a:rPr lang="en-US" sz="1700" dirty="0" err="1"/>
              <a:t>keywording</a:t>
            </a:r>
            <a:r>
              <a:rPr lang="en-US" sz="1700" dirty="0"/>
              <a:t> process, keyword research, keywords optimization flat vector illustration design. Design for web banners and apps”, https://www.shutterstock.com/image-vector/keywording-seo-process-keyword-research-keywords-717141007</a:t>
            </a:r>
          </a:p>
          <a:p>
            <a:r>
              <a:rPr lang="en-US" sz="1700" dirty="0"/>
              <a:t>[11]: image4: Dan Golden, July 6, 2020, “Keyword Intent: Why It Matters for SEO &amp; How to Do It Right”</a:t>
            </a:r>
          </a:p>
          <a:p>
            <a:r>
              <a:rPr lang="en-US" sz="1700" dirty="0"/>
              <a:t>[12]: image5: Mironov Konstantin, “Chaos and order business concept flat style design vector illustration isolated on white background. Tangled disorder turns into spiral order line, find solution. Coaching, mentoring or psychotherapy.”</a:t>
            </a:r>
          </a:p>
          <a:p>
            <a:r>
              <a:rPr lang="en-US" sz="1700" dirty="0"/>
              <a:t>[13]: U. </a:t>
            </a:r>
            <a:r>
              <a:rPr lang="en-US" sz="1700" dirty="0" err="1"/>
              <a:t>Gallersdörfer</a:t>
            </a:r>
            <a:r>
              <a:rPr lang="en-US" sz="1700" dirty="0"/>
              <a:t> and F. </a:t>
            </a:r>
            <a:r>
              <a:rPr lang="en-US" sz="1700" dirty="0" err="1"/>
              <a:t>Matthes</a:t>
            </a:r>
            <a:r>
              <a:rPr lang="en-US" sz="1700" dirty="0"/>
              <a:t>, "Towards Valid Use Cases: Requirements and Supporting Characteristics of Proper </a:t>
            </a:r>
            <a:r>
              <a:rPr lang="en-US" sz="1700" dirty="0" err="1"/>
              <a:t>Blockchain</a:t>
            </a:r>
            <a:r>
              <a:rPr lang="en-US" sz="1700" dirty="0"/>
              <a:t> Applications," 2020 Seventh International Conference on Software Defined Systems (SDS), Paris, France, 2020, pp. 202-207, </a:t>
            </a:r>
            <a:r>
              <a:rPr lang="en-US" sz="1700" dirty="0" err="1"/>
              <a:t>doi</a:t>
            </a:r>
            <a:r>
              <a:rPr lang="en-US" sz="1700" dirty="0"/>
              <a:t>: 10.1109/SDS49854.2020.9143999.</a:t>
            </a:r>
          </a:p>
          <a:p>
            <a:r>
              <a:rPr lang="en-US" sz="1700" dirty="0"/>
              <a:t>[14]: Cummings, R., </a:t>
            </a:r>
            <a:r>
              <a:rPr lang="en-US" sz="1700" dirty="0" err="1"/>
              <a:t>Desfontaines</a:t>
            </a:r>
            <a:r>
              <a:rPr lang="en-US" sz="1700" dirty="0"/>
              <a:t>, D., Evans, D., </a:t>
            </a:r>
            <a:r>
              <a:rPr lang="en-US" sz="1700" dirty="0" err="1"/>
              <a:t>Geambasu</a:t>
            </a:r>
            <a:r>
              <a:rPr lang="en-US" sz="1700" dirty="0"/>
              <a:t>, R. Jagielski, M., Huang, Y.,…Zhang, W. (2023). “Challenges towards the Next Frontier in Privacy”</a:t>
            </a:r>
          </a:p>
          <a:p>
            <a:endParaRPr lang="en-US" dirty="0"/>
          </a:p>
        </p:txBody>
      </p:sp>
      <p:sp>
        <p:nvSpPr>
          <p:cNvPr id="4" name="Контейнер за дата 3"/>
          <p:cNvSpPr>
            <a:spLocks noGrp="1"/>
          </p:cNvSpPr>
          <p:nvPr>
            <p:ph type="dt" sz="half" idx="10"/>
          </p:nvPr>
        </p:nvSpPr>
        <p:spPr/>
        <p:txBody>
          <a:bodyPr/>
          <a:lstStyle/>
          <a:p>
            <a:pPr>
              <a:defRPr/>
            </a:pPr>
            <a:r>
              <a:rPr lang="de-DE"/>
              <a:t>© sebis</a:t>
            </a:r>
            <a:endParaRPr lang="de-DE" dirty="0"/>
          </a:p>
        </p:txBody>
      </p:sp>
      <p:sp>
        <p:nvSpPr>
          <p:cNvPr id="5" name="Контейнер за долния колонтитул 4"/>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Контейнер за номер на слайда 5"/>
          <p:cNvSpPr>
            <a:spLocks noGrp="1"/>
          </p:cNvSpPr>
          <p:nvPr>
            <p:ph type="sldNum" sz="quarter" idx="12"/>
          </p:nvPr>
        </p:nvSpPr>
        <p:spPr/>
        <p:txBody>
          <a:bodyPr/>
          <a:lstStyle/>
          <a:p>
            <a:pPr>
              <a:defRPr/>
            </a:pPr>
            <a:fld id="{05BC9FAB-BDC1-47C0-A8BB-6E12A8205D33}" type="slidenum">
              <a:rPr lang="de-DE" smtClean="0"/>
              <a:pPr>
                <a:defRPr/>
              </a:pPr>
              <a:t>34</a:t>
            </a:fld>
            <a:endParaRPr lang="de-DE" dirty="0"/>
          </a:p>
        </p:txBody>
      </p:sp>
    </p:spTree>
    <p:extLst>
      <p:ext uri="{BB962C8B-B14F-4D97-AF65-F5344CB8AC3E}">
        <p14:creationId xmlns:p14="http://schemas.microsoft.com/office/powerpoint/2010/main" val="192408480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a:t>Definition</a:t>
            </a:r>
          </a:p>
        </p:txBody>
      </p:sp>
      <p:pic>
        <p:nvPicPr>
          <p:cNvPr id="8" name="Контейнер за съдържание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3882" y="844734"/>
            <a:ext cx="9401175" cy="5400675"/>
          </a:xfrm>
        </p:spPr>
      </p:pic>
      <p:sp>
        <p:nvSpPr>
          <p:cNvPr id="4" name="Контейнер за дата 3"/>
          <p:cNvSpPr>
            <a:spLocks noGrp="1"/>
          </p:cNvSpPr>
          <p:nvPr>
            <p:ph type="dt" sz="half" idx="10"/>
          </p:nvPr>
        </p:nvSpPr>
        <p:spPr/>
        <p:txBody>
          <a:bodyPr/>
          <a:lstStyle/>
          <a:p>
            <a:pPr>
              <a:defRPr/>
            </a:pPr>
            <a:r>
              <a:rPr lang="de-DE"/>
              <a:t>© sebis</a:t>
            </a:r>
            <a:endParaRPr lang="de-DE" dirty="0"/>
          </a:p>
        </p:txBody>
      </p:sp>
      <p:sp>
        <p:nvSpPr>
          <p:cNvPr id="5" name="Контейнер за долния колонтитул 4"/>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Контейнер за номер на слайда 5"/>
          <p:cNvSpPr>
            <a:spLocks noGrp="1"/>
          </p:cNvSpPr>
          <p:nvPr>
            <p:ph type="sldNum" sz="quarter" idx="12"/>
          </p:nvPr>
        </p:nvSpPr>
        <p:spPr/>
        <p:txBody>
          <a:bodyPr/>
          <a:lstStyle/>
          <a:p>
            <a:pPr>
              <a:defRPr/>
            </a:pPr>
            <a:fld id="{05BC9FAB-BDC1-47C0-A8BB-6E12A8205D33}" type="slidenum">
              <a:rPr lang="de-DE" smtClean="0"/>
              <a:pPr>
                <a:defRPr/>
              </a:pPr>
              <a:t>35</a:t>
            </a:fld>
            <a:endParaRPr lang="de-DE" dirty="0"/>
          </a:p>
        </p:txBody>
      </p:sp>
      <p:sp>
        <p:nvSpPr>
          <p:cNvPr id="7" name="Текстов контейнер 6"/>
          <p:cNvSpPr>
            <a:spLocks noGrp="1"/>
          </p:cNvSpPr>
          <p:nvPr>
            <p:ph type="body" sz="quarter" idx="13"/>
          </p:nvPr>
        </p:nvSpPr>
        <p:spPr/>
        <p:txBody>
          <a:bodyPr/>
          <a:lstStyle/>
          <a:p>
            <a:r>
              <a:rPr lang="en-US" dirty="0"/>
              <a:t>Differential Privacy</a:t>
            </a:r>
          </a:p>
        </p:txBody>
      </p:sp>
      <p:sp>
        <p:nvSpPr>
          <p:cNvPr id="9" name="Контейнер за долния колонтитул 4">
            <a:extLst>
              <a:ext uri="{FF2B5EF4-FFF2-40B4-BE49-F238E27FC236}">
                <a16:creationId xmlns:a16="http://schemas.microsoft.com/office/drawing/2014/main" id="{10602DE9-E186-40D4-8103-4FB2586A327D}"/>
              </a:ext>
            </a:extLst>
          </p:cNvPr>
          <p:cNvSpPr txBox="1">
            <a:spLocks/>
          </p:cNvSpPr>
          <p:nvPr/>
        </p:nvSpPr>
        <p:spPr bwMode="auto">
          <a:xfrm>
            <a:off x="5763684" y="6416574"/>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r">
              <a:defRPr/>
            </a:pPr>
            <a:r>
              <a:rPr lang="de-DE" dirty="0"/>
              <a:t>[1]:image1</a:t>
            </a:r>
          </a:p>
        </p:txBody>
      </p:sp>
    </p:spTree>
    <p:extLst>
      <p:ext uri="{BB962C8B-B14F-4D97-AF65-F5344CB8AC3E}">
        <p14:creationId xmlns:p14="http://schemas.microsoft.com/office/powerpoint/2010/main" val="330810378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A4E9B-72D0-45EF-A0B8-F6396B5B2FD7}"/>
              </a:ext>
            </a:extLst>
          </p:cNvPr>
          <p:cNvSpPr>
            <a:spLocks noGrp="1"/>
          </p:cNvSpPr>
          <p:nvPr>
            <p:ph type="title"/>
          </p:nvPr>
        </p:nvSpPr>
        <p:spPr/>
        <p:txBody>
          <a:bodyPr/>
          <a:lstStyle/>
          <a:p>
            <a:r>
              <a:rPr lang="en-US" dirty="0"/>
              <a:t>Research Methodology</a:t>
            </a:r>
          </a:p>
        </p:txBody>
      </p:sp>
      <p:sp>
        <p:nvSpPr>
          <p:cNvPr id="3" name="Date Placeholder 2">
            <a:extLst>
              <a:ext uri="{FF2B5EF4-FFF2-40B4-BE49-F238E27FC236}">
                <a16:creationId xmlns:a16="http://schemas.microsoft.com/office/drawing/2014/main" id="{9B16B5C9-6840-409F-A181-1C418A5FB51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51204512-45D6-4568-BAF6-62AAD67832D4}"/>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51E0AD89-9DA0-4E9C-932C-C0623FFB3AEF}"/>
              </a:ext>
            </a:extLst>
          </p:cNvPr>
          <p:cNvSpPr>
            <a:spLocks noGrp="1"/>
          </p:cNvSpPr>
          <p:nvPr>
            <p:ph type="sldNum" sz="quarter" idx="12"/>
          </p:nvPr>
        </p:nvSpPr>
        <p:spPr/>
        <p:txBody>
          <a:bodyPr/>
          <a:lstStyle/>
          <a:p>
            <a:pPr>
              <a:defRPr/>
            </a:pPr>
            <a:fld id="{05BC9FAB-BDC1-47C0-A8BB-6E12A8205D33}" type="slidenum">
              <a:rPr lang="de-DE" smtClean="0"/>
              <a:pPr>
                <a:defRPr/>
              </a:pPr>
              <a:t>36</a:t>
            </a:fld>
            <a:endParaRPr lang="de-DE" dirty="0"/>
          </a:p>
        </p:txBody>
      </p:sp>
      <p:sp>
        <p:nvSpPr>
          <p:cNvPr id="6" name="Text Placeholder 5">
            <a:extLst>
              <a:ext uri="{FF2B5EF4-FFF2-40B4-BE49-F238E27FC236}">
                <a16:creationId xmlns:a16="http://schemas.microsoft.com/office/drawing/2014/main" id="{0F9E2F1B-AFC1-45A6-8B6E-51D069D496ED}"/>
              </a:ext>
            </a:extLst>
          </p:cNvPr>
          <p:cNvSpPr>
            <a:spLocks noGrp="1"/>
          </p:cNvSpPr>
          <p:nvPr>
            <p:ph type="body" sz="quarter" idx="13"/>
          </p:nvPr>
        </p:nvSpPr>
        <p:spPr/>
        <p:txBody>
          <a:bodyPr/>
          <a:lstStyle/>
          <a:p>
            <a:r>
              <a:rPr lang="en-US" dirty="0"/>
              <a:t>Selecting academic literature</a:t>
            </a:r>
          </a:p>
        </p:txBody>
      </p:sp>
      <p:graphicFrame>
        <p:nvGraphicFramePr>
          <p:cNvPr id="11" name="Table 6">
            <a:extLst>
              <a:ext uri="{FF2B5EF4-FFF2-40B4-BE49-F238E27FC236}">
                <a16:creationId xmlns:a16="http://schemas.microsoft.com/office/drawing/2014/main" id="{44B93030-CC4D-4954-99E9-44432734C199}"/>
              </a:ext>
            </a:extLst>
          </p:cNvPr>
          <p:cNvGraphicFramePr>
            <a:graphicFrameLocks noGrp="1"/>
          </p:cNvGraphicFramePr>
          <p:nvPr>
            <p:extLst>
              <p:ext uri="{D42A27DB-BD31-4B8C-83A1-F6EECF244321}">
                <p14:modId xmlns:p14="http://schemas.microsoft.com/office/powerpoint/2010/main" val="4129144882"/>
              </p:ext>
            </p:extLst>
          </p:nvPr>
        </p:nvGraphicFramePr>
        <p:xfrm>
          <a:off x="381000" y="948566"/>
          <a:ext cx="11524664" cy="5368468"/>
        </p:xfrm>
        <a:graphic>
          <a:graphicData uri="http://schemas.openxmlformats.org/drawingml/2006/table">
            <a:tbl>
              <a:tblPr firstRow="1" bandRow="1">
                <a:tableStyleId>{7DF18680-E054-41AD-8BC1-D1AEF772440D}</a:tableStyleId>
              </a:tblPr>
              <a:tblGrid>
                <a:gridCol w="6144862">
                  <a:extLst>
                    <a:ext uri="{9D8B030D-6E8A-4147-A177-3AD203B41FA5}">
                      <a16:colId xmlns:a16="http://schemas.microsoft.com/office/drawing/2014/main" val="3762606758"/>
                    </a:ext>
                  </a:extLst>
                </a:gridCol>
                <a:gridCol w="1905000">
                  <a:extLst>
                    <a:ext uri="{9D8B030D-6E8A-4147-A177-3AD203B41FA5}">
                      <a16:colId xmlns:a16="http://schemas.microsoft.com/office/drawing/2014/main" val="1475783324"/>
                    </a:ext>
                  </a:extLst>
                </a:gridCol>
                <a:gridCol w="1295400">
                  <a:extLst>
                    <a:ext uri="{9D8B030D-6E8A-4147-A177-3AD203B41FA5}">
                      <a16:colId xmlns:a16="http://schemas.microsoft.com/office/drawing/2014/main" val="2364184514"/>
                    </a:ext>
                  </a:extLst>
                </a:gridCol>
                <a:gridCol w="2179402">
                  <a:extLst>
                    <a:ext uri="{9D8B030D-6E8A-4147-A177-3AD203B41FA5}">
                      <a16:colId xmlns:a16="http://schemas.microsoft.com/office/drawing/2014/main" val="4155895870"/>
                    </a:ext>
                  </a:extLst>
                </a:gridCol>
              </a:tblGrid>
              <a:tr h="576875">
                <a:tc>
                  <a:txBody>
                    <a:bodyPr/>
                    <a:lstStyle/>
                    <a:p>
                      <a:pPr algn="ctr"/>
                      <a:r>
                        <a:rPr lang="de-DE" sz="1800" b="1" kern="1200" dirty="0">
                          <a:solidFill>
                            <a:schemeClr val="lt1"/>
                          </a:solidFill>
                          <a:latin typeface="+mn-lt"/>
                          <a:ea typeface="+mn-ea"/>
                          <a:cs typeface="+mn-cs"/>
                        </a:rPr>
                        <a:t>Search strings</a:t>
                      </a:r>
                      <a:endParaRPr lang="en-US" sz="1800" b="1" kern="1200" dirty="0">
                        <a:solidFill>
                          <a:schemeClr val="lt1"/>
                        </a:solidFill>
                        <a:latin typeface="+mn-lt"/>
                        <a:ea typeface="+mn-ea"/>
                        <a:cs typeface="+mn-cs"/>
                      </a:endParaRPr>
                    </a:p>
                  </a:txBody>
                  <a:tcPr anchor="ctr"/>
                </a:tc>
                <a:tc>
                  <a:txBody>
                    <a:bodyPr/>
                    <a:lstStyle/>
                    <a:p>
                      <a:pPr algn="ctr"/>
                      <a:r>
                        <a:rPr lang="de-DE" dirty="0"/>
                        <a:t>IEEE Xplore</a:t>
                      </a:r>
                      <a:endParaRPr lang="en-US" dirty="0"/>
                    </a:p>
                  </a:txBody>
                  <a:tcPr anchor="ctr"/>
                </a:tc>
                <a:tc>
                  <a:txBody>
                    <a:bodyPr/>
                    <a:lstStyle/>
                    <a:p>
                      <a:pPr algn="ctr"/>
                      <a:r>
                        <a:rPr lang="de-DE" dirty="0"/>
                        <a:t>Scopus</a:t>
                      </a:r>
                      <a:endParaRPr lang="en-US" dirty="0"/>
                    </a:p>
                  </a:txBody>
                  <a:tcPr anchor="ctr"/>
                </a:tc>
                <a:tc>
                  <a:txBody>
                    <a:bodyPr/>
                    <a:lstStyle/>
                    <a:p>
                      <a:pPr algn="ctr"/>
                      <a:r>
                        <a:rPr lang="de-DE" dirty="0"/>
                        <a:t>Google Scholar</a:t>
                      </a:r>
                      <a:endParaRPr lang="en-US" dirty="0"/>
                    </a:p>
                  </a:txBody>
                  <a:tcPr anchor="ctr"/>
                </a:tc>
                <a:extLst>
                  <a:ext uri="{0D108BD9-81ED-4DB2-BD59-A6C34878D82A}">
                    <a16:rowId xmlns:a16="http://schemas.microsoft.com/office/drawing/2014/main" val="1088211198"/>
                  </a:ext>
                </a:extLst>
              </a:tr>
              <a:tr h="576875">
                <a:tc>
                  <a:txBody>
                    <a:bodyPr/>
                    <a:lstStyle/>
                    <a:p>
                      <a:r>
                        <a:rPr lang="en-US" dirty="0"/>
                        <a:t>"differential privacy" AND "</a:t>
                      </a:r>
                      <a:r>
                        <a:rPr lang="en-US" dirty="0" err="1"/>
                        <a:t>nlp</a:t>
                      </a:r>
                      <a:r>
                        <a:rPr lang="en-US" dirty="0"/>
                        <a:t>"</a:t>
                      </a:r>
                    </a:p>
                  </a:txBody>
                  <a:tcPr anchor="ctr"/>
                </a:tc>
                <a:tc>
                  <a:txBody>
                    <a:bodyPr/>
                    <a:lstStyle/>
                    <a:p>
                      <a:pPr algn="ctr"/>
                      <a:r>
                        <a:rPr lang="en-US" dirty="0"/>
                        <a:t>268</a:t>
                      </a:r>
                    </a:p>
                  </a:txBody>
                  <a:tcPr anchor="ctr"/>
                </a:tc>
                <a:tc>
                  <a:txBody>
                    <a:bodyPr/>
                    <a:lstStyle/>
                    <a:p>
                      <a:pPr algn="ctr"/>
                      <a:r>
                        <a:rPr lang="en-US" dirty="0"/>
                        <a:t>32</a:t>
                      </a:r>
                    </a:p>
                  </a:txBody>
                  <a:tcPr anchor="ctr"/>
                </a:tc>
                <a:tc>
                  <a:txBody>
                    <a:bodyPr/>
                    <a:lstStyle/>
                    <a:p>
                      <a:pPr algn="ctr"/>
                      <a:r>
                        <a:rPr lang="en-US" dirty="0"/>
                        <a:t>2520</a:t>
                      </a:r>
                    </a:p>
                  </a:txBody>
                  <a:tcPr anchor="ctr"/>
                </a:tc>
                <a:extLst>
                  <a:ext uri="{0D108BD9-81ED-4DB2-BD59-A6C34878D82A}">
                    <a16:rowId xmlns:a16="http://schemas.microsoft.com/office/drawing/2014/main" val="2377468251"/>
                  </a:ext>
                </a:extLst>
              </a:tr>
              <a:tr h="649296">
                <a:tc>
                  <a:txBody>
                    <a:bodyPr/>
                    <a:lstStyle/>
                    <a:p>
                      <a:r>
                        <a:rPr lang="en-US" b="0" dirty="0"/>
                        <a:t>(properties OR characteristics OR features OR guarantees) AND "differential privacy" AND "</a:t>
                      </a:r>
                      <a:r>
                        <a:rPr lang="en-US" b="0" dirty="0" err="1"/>
                        <a:t>nlp</a:t>
                      </a:r>
                      <a:r>
                        <a:rPr lang="en-US" b="0" dirty="0"/>
                        <a:t>"</a:t>
                      </a:r>
                    </a:p>
                  </a:txBody>
                  <a:tcPr anchor="ctr"/>
                </a:tc>
                <a:tc>
                  <a:txBody>
                    <a:bodyPr/>
                    <a:lstStyle/>
                    <a:p>
                      <a:pPr algn="ctr"/>
                      <a:r>
                        <a:rPr lang="en-US" dirty="0"/>
                        <a:t>253</a:t>
                      </a:r>
                    </a:p>
                  </a:txBody>
                  <a:tcPr anchor="ctr"/>
                </a:tc>
                <a:tc>
                  <a:txBody>
                    <a:bodyPr/>
                    <a:lstStyle/>
                    <a:p>
                      <a:pPr algn="ctr"/>
                      <a:r>
                        <a:rPr lang="en-US" dirty="0"/>
                        <a:t>16</a:t>
                      </a:r>
                    </a:p>
                  </a:txBody>
                  <a:tcPr anchor="ctr"/>
                </a:tc>
                <a:tc>
                  <a:txBody>
                    <a:bodyPr/>
                    <a:lstStyle/>
                    <a:p>
                      <a:pPr algn="ctr"/>
                      <a:r>
                        <a:rPr lang="en-US" dirty="0"/>
                        <a:t>2380</a:t>
                      </a:r>
                    </a:p>
                  </a:txBody>
                  <a:tcPr anchor="ctr"/>
                </a:tc>
                <a:extLst>
                  <a:ext uri="{0D108BD9-81ED-4DB2-BD59-A6C34878D82A}">
                    <a16:rowId xmlns:a16="http://schemas.microsoft.com/office/drawing/2014/main" val="3660747489"/>
                  </a:ext>
                </a:extLst>
              </a:tr>
              <a:tr h="1205836">
                <a:tc>
                  <a:txBody>
                    <a:bodyPr/>
                    <a:lstStyle/>
                    <a:p>
                      <a:r>
                        <a:rPr lang="en-US" b="0" dirty="0"/>
                        <a:t>(properties OR characteristics OR features OR guarantees) AND "differential privacy" AND "</a:t>
                      </a:r>
                      <a:r>
                        <a:rPr lang="en-US" b="0" dirty="0" err="1"/>
                        <a:t>nlp</a:t>
                      </a:r>
                      <a:r>
                        <a:rPr lang="en-US" b="0" dirty="0"/>
                        <a:t>" AND NOT (graph OR image OR tree OR encryption OR "federated learning")</a:t>
                      </a:r>
                    </a:p>
                  </a:txBody>
                  <a:tcPr anchor="ctr"/>
                </a:tc>
                <a:tc>
                  <a:txBody>
                    <a:bodyPr/>
                    <a:lstStyle/>
                    <a:p>
                      <a:pPr algn="ctr"/>
                      <a:r>
                        <a:rPr lang="en-US" dirty="0"/>
                        <a:t>13</a:t>
                      </a:r>
                    </a:p>
                  </a:txBody>
                  <a:tcPr anchor="ctr"/>
                </a:tc>
                <a:tc>
                  <a:txBody>
                    <a:bodyPr/>
                    <a:lstStyle/>
                    <a:p>
                      <a:pPr algn="ctr"/>
                      <a:r>
                        <a:rPr lang="en-US" dirty="0"/>
                        <a:t>11</a:t>
                      </a:r>
                    </a:p>
                  </a:txBody>
                  <a:tcPr anchor="ctr"/>
                </a:tc>
                <a:tc>
                  <a:txBody>
                    <a:bodyPr/>
                    <a:lstStyle/>
                    <a:p>
                      <a:pPr algn="ctr"/>
                      <a:r>
                        <a:rPr lang="en-US" dirty="0"/>
                        <a:t>144</a:t>
                      </a:r>
                    </a:p>
                  </a:txBody>
                  <a:tcPr anchor="ctr"/>
                </a:tc>
                <a:extLst>
                  <a:ext uri="{0D108BD9-81ED-4DB2-BD59-A6C34878D82A}">
                    <a16:rowId xmlns:a16="http://schemas.microsoft.com/office/drawing/2014/main" val="1277810576"/>
                  </a:ext>
                </a:extLst>
              </a:tr>
              <a:tr h="1205836">
                <a:tc>
                  <a:txBody>
                    <a:bodyPr/>
                    <a:lstStyle/>
                    <a:p>
                      <a:r>
                        <a:rPr lang="en-US" b="0" dirty="0"/>
                        <a:t>(properties OR characteristics OR features OR guarantees) AND "differential privacy" AND "use case" AND NOT (graph OR image OR tree OR encryption OR "federated learning")</a:t>
                      </a:r>
                    </a:p>
                  </a:txBody>
                  <a:tcPr anchor="ctr"/>
                </a:tc>
                <a:tc>
                  <a:txBody>
                    <a:bodyPr/>
                    <a:lstStyle/>
                    <a:p>
                      <a:pPr algn="ctr"/>
                      <a:r>
                        <a:rPr lang="en-US" dirty="0"/>
                        <a:t>66</a:t>
                      </a:r>
                    </a:p>
                  </a:txBody>
                  <a:tcPr anchor="ctr"/>
                </a:tc>
                <a:tc>
                  <a:txBody>
                    <a:bodyPr/>
                    <a:lstStyle/>
                    <a:p>
                      <a:pPr algn="ctr"/>
                      <a:r>
                        <a:rPr lang="en-US" dirty="0"/>
                        <a:t>9</a:t>
                      </a:r>
                    </a:p>
                  </a:txBody>
                  <a:tcPr anchor="ctr"/>
                </a:tc>
                <a:tc>
                  <a:txBody>
                    <a:bodyPr/>
                    <a:lstStyle/>
                    <a:p>
                      <a:pPr algn="ctr"/>
                      <a:r>
                        <a:rPr lang="en-US" dirty="0"/>
                        <a:t>337</a:t>
                      </a:r>
                    </a:p>
                  </a:txBody>
                  <a:tcPr anchor="ctr"/>
                </a:tc>
                <a:extLst>
                  <a:ext uri="{0D108BD9-81ED-4DB2-BD59-A6C34878D82A}">
                    <a16:rowId xmlns:a16="http://schemas.microsoft.com/office/drawing/2014/main" val="2036602978"/>
                  </a:ext>
                </a:extLst>
              </a:tr>
              <a:tr h="576875">
                <a:tc>
                  <a:txBody>
                    <a:bodyPr/>
                    <a:lstStyle/>
                    <a:p>
                      <a:r>
                        <a:rPr lang="en-US" dirty="0"/>
                        <a:t>"differential privacy" AND "</a:t>
                      </a:r>
                      <a:r>
                        <a:rPr lang="en-US" dirty="0" err="1"/>
                        <a:t>nlp</a:t>
                      </a:r>
                      <a:r>
                        <a:rPr lang="en-US" dirty="0"/>
                        <a:t>" AND "</a:t>
                      </a:r>
                      <a:r>
                        <a:rPr lang="en-US" dirty="0" err="1"/>
                        <a:t>nlp</a:t>
                      </a:r>
                      <a:r>
                        <a:rPr lang="en-US" dirty="0"/>
                        <a:t> applications"</a:t>
                      </a:r>
                    </a:p>
                  </a:txBody>
                  <a:tcPr anchor="ctr"/>
                </a:tc>
                <a:tc>
                  <a:txBody>
                    <a:bodyPr/>
                    <a:lstStyle/>
                    <a:p>
                      <a:pPr algn="ctr"/>
                      <a:r>
                        <a:rPr lang="en-US" dirty="0"/>
                        <a:t>4</a:t>
                      </a:r>
                    </a:p>
                  </a:txBody>
                  <a:tcPr anchor="ctr"/>
                </a:tc>
                <a:tc>
                  <a:txBody>
                    <a:bodyPr/>
                    <a:lstStyle/>
                    <a:p>
                      <a:pPr algn="ctr"/>
                      <a:r>
                        <a:rPr lang="en-US" dirty="0"/>
                        <a:t>3</a:t>
                      </a:r>
                    </a:p>
                  </a:txBody>
                  <a:tcPr anchor="ctr"/>
                </a:tc>
                <a:tc>
                  <a:txBody>
                    <a:bodyPr/>
                    <a:lstStyle/>
                    <a:p>
                      <a:pPr algn="ctr"/>
                      <a:r>
                        <a:rPr lang="en-US" dirty="0"/>
                        <a:t>188</a:t>
                      </a:r>
                    </a:p>
                  </a:txBody>
                  <a:tcPr anchor="ctr"/>
                </a:tc>
                <a:extLst>
                  <a:ext uri="{0D108BD9-81ED-4DB2-BD59-A6C34878D82A}">
                    <a16:rowId xmlns:a16="http://schemas.microsoft.com/office/drawing/2014/main" val="876074359"/>
                  </a:ext>
                </a:extLst>
              </a:tr>
              <a:tr h="576875">
                <a:tc>
                  <a:txBody>
                    <a:bodyPr/>
                    <a:lstStyle/>
                    <a:p>
                      <a:r>
                        <a:rPr lang="en-US" dirty="0"/>
                        <a:t>"differential privacy" AND "</a:t>
                      </a:r>
                      <a:r>
                        <a:rPr lang="en-US" dirty="0" err="1"/>
                        <a:t>nlp</a:t>
                      </a:r>
                      <a:r>
                        <a:rPr lang="en-US" dirty="0"/>
                        <a:t>" AND "use case"</a:t>
                      </a:r>
                    </a:p>
                  </a:txBody>
                  <a:tcPr anchor="ctr"/>
                </a:tc>
                <a:tc>
                  <a:txBody>
                    <a:bodyPr/>
                    <a:lstStyle/>
                    <a:p>
                      <a:pPr algn="ctr"/>
                      <a:r>
                        <a:rPr lang="en-US" dirty="0"/>
                        <a:t>57</a:t>
                      </a:r>
                    </a:p>
                  </a:txBody>
                  <a:tcPr anchor="ctr"/>
                </a:tc>
                <a:tc>
                  <a:txBody>
                    <a:bodyPr/>
                    <a:lstStyle/>
                    <a:p>
                      <a:pPr algn="ctr"/>
                      <a:r>
                        <a:rPr lang="en-US" dirty="0"/>
                        <a:t>2</a:t>
                      </a:r>
                    </a:p>
                  </a:txBody>
                  <a:tcPr anchor="ctr"/>
                </a:tc>
                <a:tc>
                  <a:txBody>
                    <a:bodyPr/>
                    <a:lstStyle/>
                    <a:p>
                      <a:pPr algn="ctr"/>
                      <a:r>
                        <a:rPr lang="en-US" dirty="0"/>
                        <a:t>489</a:t>
                      </a:r>
                    </a:p>
                  </a:txBody>
                  <a:tcPr anchor="ctr"/>
                </a:tc>
                <a:extLst>
                  <a:ext uri="{0D108BD9-81ED-4DB2-BD59-A6C34878D82A}">
                    <a16:rowId xmlns:a16="http://schemas.microsoft.com/office/drawing/2014/main" val="1909749870"/>
                  </a:ext>
                </a:extLst>
              </a:tr>
            </a:tbl>
          </a:graphicData>
        </a:graphic>
      </p:graphicFrame>
    </p:spTree>
    <p:extLst>
      <p:ext uri="{BB962C8B-B14F-4D97-AF65-F5344CB8AC3E}">
        <p14:creationId xmlns:p14="http://schemas.microsoft.com/office/powerpoint/2010/main" val="428616893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A4E9B-72D0-45EF-A0B8-F6396B5B2FD7}"/>
              </a:ext>
            </a:extLst>
          </p:cNvPr>
          <p:cNvSpPr>
            <a:spLocks noGrp="1"/>
          </p:cNvSpPr>
          <p:nvPr>
            <p:ph type="title"/>
          </p:nvPr>
        </p:nvSpPr>
        <p:spPr/>
        <p:txBody>
          <a:bodyPr/>
          <a:lstStyle/>
          <a:p>
            <a:r>
              <a:rPr lang="en-US" dirty="0"/>
              <a:t>Research Methodology</a:t>
            </a:r>
          </a:p>
        </p:txBody>
      </p:sp>
      <p:sp>
        <p:nvSpPr>
          <p:cNvPr id="3" name="Date Placeholder 2">
            <a:extLst>
              <a:ext uri="{FF2B5EF4-FFF2-40B4-BE49-F238E27FC236}">
                <a16:creationId xmlns:a16="http://schemas.microsoft.com/office/drawing/2014/main" id="{9B16B5C9-6840-409F-A181-1C418A5FB51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51204512-45D6-4568-BAF6-62AAD67832D4}"/>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51E0AD89-9DA0-4E9C-932C-C0623FFB3AEF}"/>
              </a:ext>
            </a:extLst>
          </p:cNvPr>
          <p:cNvSpPr>
            <a:spLocks noGrp="1"/>
          </p:cNvSpPr>
          <p:nvPr>
            <p:ph type="sldNum" sz="quarter" idx="12"/>
          </p:nvPr>
        </p:nvSpPr>
        <p:spPr/>
        <p:txBody>
          <a:bodyPr/>
          <a:lstStyle/>
          <a:p>
            <a:pPr>
              <a:defRPr/>
            </a:pPr>
            <a:fld id="{05BC9FAB-BDC1-47C0-A8BB-6E12A8205D33}" type="slidenum">
              <a:rPr lang="de-DE" smtClean="0"/>
              <a:pPr>
                <a:defRPr/>
              </a:pPr>
              <a:t>37</a:t>
            </a:fld>
            <a:endParaRPr lang="de-DE" dirty="0"/>
          </a:p>
        </p:txBody>
      </p:sp>
      <p:sp>
        <p:nvSpPr>
          <p:cNvPr id="6" name="Text Placeholder 5">
            <a:extLst>
              <a:ext uri="{FF2B5EF4-FFF2-40B4-BE49-F238E27FC236}">
                <a16:creationId xmlns:a16="http://schemas.microsoft.com/office/drawing/2014/main" id="{0F9E2F1B-AFC1-45A6-8B6E-51D069D496ED}"/>
              </a:ext>
            </a:extLst>
          </p:cNvPr>
          <p:cNvSpPr>
            <a:spLocks noGrp="1"/>
          </p:cNvSpPr>
          <p:nvPr>
            <p:ph type="body" sz="quarter" idx="13"/>
          </p:nvPr>
        </p:nvSpPr>
        <p:spPr/>
        <p:txBody>
          <a:bodyPr/>
          <a:lstStyle/>
          <a:p>
            <a:r>
              <a:rPr lang="en-US" dirty="0"/>
              <a:t>Selecting academic literature</a:t>
            </a:r>
          </a:p>
        </p:txBody>
      </p:sp>
      <p:graphicFrame>
        <p:nvGraphicFramePr>
          <p:cNvPr id="11" name="Table 6">
            <a:extLst>
              <a:ext uri="{FF2B5EF4-FFF2-40B4-BE49-F238E27FC236}">
                <a16:creationId xmlns:a16="http://schemas.microsoft.com/office/drawing/2014/main" id="{44B93030-CC4D-4954-99E9-44432734C199}"/>
              </a:ext>
            </a:extLst>
          </p:cNvPr>
          <p:cNvGraphicFramePr>
            <a:graphicFrameLocks noGrp="1"/>
          </p:cNvGraphicFramePr>
          <p:nvPr>
            <p:extLst>
              <p:ext uri="{D42A27DB-BD31-4B8C-83A1-F6EECF244321}">
                <p14:modId xmlns:p14="http://schemas.microsoft.com/office/powerpoint/2010/main" val="95148749"/>
              </p:ext>
            </p:extLst>
          </p:nvPr>
        </p:nvGraphicFramePr>
        <p:xfrm>
          <a:off x="381000" y="948566"/>
          <a:ext cx="11524664" cy="5368468"/>
        </p:xfrm>
        <a:graphic>
          <a:graphicData uri="http://schemas.openxmlformats.org/drawingml/2006/table">
            <a:tbl>
              <a:tblPr firstRow="1" bandRow="1">
                <a:tableStyleId>{7DF18680-E054-41AD-8BC1-D1AEF772440D}</a:tableStyleId>
              </a:tblPr>
              <a:tblGrid>
                <a:gridCol w="6144862">
                  <a:extLst>
                    <a:ext uri="{9D8B030D-6E8A-4147-A177-3AD203B41FA5}">
                      <a16:colId xmlns:a16="http://schemas.microsoft.com/office/drawing/2014/main" val="3762606758"/>
                    </a:ext>
                  </a:extLst>
                </a:gridCol>
                <a:gridCol w="1905000">
                  <a:extLst>
                    <a:ext uri="{9D8B030D-6E8A-4147-A177-3AD203B41FA5}">
                      <a16:colId xmlns:a16="http://schemas.microsoft.com/office/drawing/2014/main" val="1475783324"/>
                    </a:ext>
                  </a:extLst>
                </a:gridCol>
                <a:gridCol w="1295400">
                  <a:extLst>
                    <a:ext uri="{9D8B030D-6E8A-4147-A177-3AD203B41FA5}">
                      <a16:colId xmlns:a16="http://schemas.microsoft.com/office/drawing/2014/main" val="2364184514"/>
                    </a:ext>
                  </a:extLst>
                </a:gridCol>
                <a:gridCol w="2179402">
                  <a:extLst>
                    <a:ext uri="{9D8B030D-6E8A-4147-A177-3AD203B41FA5}">
                      <a16:colId xmlns:a16="http://schemas.microsoft.com/office/drawing/2014/main" val="4155895870"/>
                    </a:ext>
                  </a:extLst>
                </a:gridCol>
              </a:tblGrid>
              <a:tr h="576875">
                <a:tc>
                  <a:txBody>
                    <a:bodyPr/>
                    <a:lstStyle/>
                    <a:p>
                      <a:pPr algn="ctr"/>
                      <a:r>
                        <a:rPr lang="de-DE" sz="1800" b="1" kern="1200" dirty="0">
                          <a:solidFill>
                            <a:schemeClr val="lt1"/>
                          </a:solidFill>
                          <a:latin typeface="+mn-lt"/>
                          <a:ea typeface="+mn-ea"/>
                          <a:cs typeface="+mn-cs"/>
                        </a:rPr>
                        <a:t>Search strings</a:t>
                      </a:r>
                      <a:endParaRPr lang="en-US" sz="1800" b="1" kern="1200" dirty="0">
                        <a:solidFill>
                          <a:schemeClr val="lt1"/>
                        </a:solidFill>
                        <a:latin typeface="+mn-lt"/>
                        <a:ea typeface="+mn-ea"/>
                        <a:cs typeface="+mn-cs"/>
                      </a:endParaRPr>
                    </a:p>
                  </a:txBody>
                  <a:tcPr anchor="ctr"/>
                </a:tc>
                <a:tc>
                  <a:txBody>
                    <a:bodyPr/>
                    <a:lstStyle/>
                    <a:p>
                      <a:pPr algn="ctr"/>
                      <a:r>
                        <a:rPr lang="de-DE" dirty="0"/>
                        <a:t>IEEE Xplore</a:t>
                      </a:r>
                      <a:endParaRPr lang="en-US" dirty="0"/>
                    </a:p>
                  </a:txBody>
                  <a:tcPr anchor="ctr"/>
                </a:tc>
                <a:tc>
                  <a:txBody>
                    <a:bodyPr/>
                    <a:lstStyle/>
                    <a:p>
                      <a:pPr algn="ctr"/>
                      <a:r>
                        <a:rPr lang="de-DE" dirty="0"/>
                        <a:t>Scopus</a:t>
                      </a:r>
                      <a:endParaRPr lang="en-US" dirty="0"/>
                    </a:p>
                  </a:txBody>
                  <a:tcPr anchor="ctr"/>
                </a:tc>
                <a:tc>
                  <a:txBody>
                    <a:bodyPr/>
                    <a:lstStyle/>
                    <a:p>
                      <a:pPr algn="ctr"/>
                      <a:r>
                        <a:rPr lang="de-DE" dirty="0"/>
                        <a:t>Google Scholar</a:t>
                      </a:r>
                      <a:endParaRPr lang="en-US" dirty="0"/>
                    </a:p>
                  </a:txBody>
                  <a:tcPr anchor="ctr"/>
                </a:tc>
                <a:extLst>
                  <a:ext uri="{0D108BD9-81ED-4DB2-BD59-A6C34878D82A}">
                    <a16:rowId xmlns:a16="http://schemas.microsoft.com/office/drawing/2014/main" val="1088211198"/>
                  </a:ext>
                </a:extLst>
              </a:tr>
              <a:tr h="576875">
                <a:tc>
                  <a:txBody>
                    <a:bodyPr/>
                    <a:lstStyle/>
                    <a:p>
                      <a:r>
                        <a:rPr lang="en-US" dirty="0"/>
                        <a:t>"differential privacy" AND "</a:t>
                      </a:r>
                      <a:r>
                        <a:rPr lang="en-US" dirty="0" err="1"/>
                        <a:t>nlp</a:t>
                      </a:r>
                      <a:r>
                        <a:rPr lang="en-US" dirty="0"/>
                        <a:t>"</a:t>
                      </a:r>
                    </a:p>
                  </a:txBody>
                  <a:tcPr anchor="ctr"/>
                </a:tc>
                <a:tc>
                  <a:txBody>
                    <a:bodyPr/>
                    <a:lstStyle/>
                    <a:p>
                      <a:pPr algn="ctr"/>
                      <a:r>
                        <a:rPr lang="en-US" dirty="0"/>
                        <a:t>268</a:t>
                      </a:r>
                    </a:p>
                  </a:txBody>
                  <a:tcPr anchor="ctr"/>
                </a:tc>
                <a:tc>
                  <a:txBody>
                    <a:bodyPr/>
                    <a:lstStyle/>
                    <a:p>
                      <a:pPr algn="ctr"/>
                      <a:r>
                        <a:rPr lang="en-US" dirty="0"/>
                        <a:t>32</a:t>
                      </a:r>
                    </a:p>
                  </a:txBody>
                  <a:tcPr anchor="ctr"/>
                </a:tc>
                <a:tc>
                  <a:txBody>
                    <a:bodyPr/>
                    <a:lstStyle/>
                    <a:p>
                      <a:pPr algn="ctr"/>
                      <a:r>
                        <a:rPr lang="en-US" dirty="0"/>
                        <a:t>2520</a:t>
                      </a:r>
                    </a:p>
                  </a:txBody>
                  <a:tcPr anchor="ctr"/>
                </a:tc>
                <a:extLst>
                  <a:ext uri="{0D108BD9-81ED-4DB2-BD59-A6C34878D82A}">
                    <a16:rowId xmlns:a16="http://schemas.microsoft.com/office/drawing/2014/main" val="2377468251"/>
                  </a:ext>
                </a:extLst>
              </a:tr>
              <a:tr h="649296">
                <a:tc>
                  <a:txBody>
                    <a:bodyPr/>
                    <a:lstStyle/>
                    <a:p>
                      <a:r>
                        <a:rPr lang="en-US" b="1" dirty="0"/>
                        <a:t>(properties OR characteristics OR features OR guarantees) AND "differential privacy" AND "</a:t>
                      </a:r>
                      <a:r>
                        <a:rPr lang="en-US" b="1" dirty="0" err="1"/>
                        <a:t>nlp</a:t>
                      </a:r>
                      <a:r>
                        <a:rPr lang="en-US" b="1" dirty="0"/>
                        <a:t>"</a:t>
                      </a:r>
                    </a:p>
                  </a:txBody>
                  <a:tcPr anchor="ctr"/>
                </a:tc>
                <a:tc>
                  <a:txBody>
                    <a:bodyPr/>
                    <a:lstStyle/>
                    <a:p>
                      <a:pPr algn="ctr"/>
                      <a:r>
                        <a:rPr lang="en-US" dirty="0"/>
                        <a:t>253</a:t>
                      </a:r>
                    </a:p>
                  </a:txBody>
                  <a:tcPr anchor="ctr"/>
                </a:tc>
                <a:tc>
                  <a:txBody>
                    <a:bodyPr/>
                    <a:lstStyle/>
                    <a:p>
                      <a:pPr algn="ctr"/>
                      <a:r>
                        <a:rPr lang="en-US" dirty="0"/>
                        <a:t>16</a:t>
                      </a:r>
                    </a:p>
                  </a:txBody>
                  <a:tcPr anchor="ctr"/>
                </a:tc>
                <a:tc>
                  <a:txBody>
                    <a:bodyPr/>
                    <a:lstStyle/>
                    <a:p>
                      <a:pPr algn="ctr"/>
                      <a:r>
                        <a:rPr lang="en-US" dirty="0"/>
                        <a:t>2380</a:t>
                      </a:r>
                    </a:p>
                  </a:txBody>
                  <a:tcPr anchor="ctr"/>
                </a:tc>
                <a:extLst>
                  <a:ext uri="{0D108BD9-81ED-4DB2-BD59-A6C34878D82A}">
                    <a16:rowId xmlns:a16="http://schemas.microsoft.com/office/drawing/2014/main" val="3660747489"/>
                  </a:ext>
                </a:extLst>
              </a:tr>
              <a:tr h="1205836">
                <a:tc>
                  <a:txBody>
                    <a:bodyPr/>
                    <a:lstStyle/>
                    <a:p>
                      <a:r>
                        <a:rPr lang="en-US" b="1" dirty="0"/>
                        <a:t>(properties OR characteristics OR features OR guarantees) AND "differential privacy" AND "</a:t>
                      </a:r>
                      <a:r>
                        <a:rPr lang="en-US" b="1" dirty="0" err="1"/>
                        <a:t>nlp</a:t>
                      </a:r>
                      <a:r>
                        <a:rPr lang="en-US" b="1" dirty="0"/>
                        <a:t>" AND NOT (graph OR image OR tree OR encryption OR "federated learning")</a:t>
                      </a:r>
                    </a:p>
                  </a:txBody>
                  <a:tcPr anchor="ctr"/>
                </a:tc>
                <a:tc>
                  <a:txBody>
                    <a:bodyPr/>
                    <a:lstStyle/>
                    <a:p>
                      <a:pPr algn="ctr"/>
                      <a:r>
                        <a:rPr lang="en-US" dirty="0"/>
                        <a:t>13</a:t>
                      </a:r>
                    </a:p>
                  </a:txBody>
                  <a:tcPr anchor="ctr"/>
                </a:tc>
                <a:tc>
                  <a:txBody>
                    <a:bodyPr/>
                    <a:lstStyle/>
                    <a:p>
                      <a:pPr algn="ctr"/>
                      <a:r>
                        <a:rPr lang="en-US" dirty="0"/>
                        <a:t>11</a:t>
                      </a:r>
                    </a:p>
                  </a:txBody>
                  <a:tcPr anchor="ctr"/>
                </a:tc>
                <a:tc>
                  <a:txBody>
                    <a:bodyPr/>
                    <a:lstStyle/>
                    <a:p>
                      <a:pPr algn="ctr"/>
                      <a:r>
                        <a:rPr lang="en-US" dirty="0"/>
                        <a:t>144</a:t>
                      </a:r>
                    </a:p>
                  </a:txBody>
                  <a:tcPr anchor="ctr"/>
                </a:tc>
                <a:extLst>
                  <a:ext uri="{0D108BD9-81ED-4DB2-BD59-A6C34878D82A}">
                    <a16:rowId xmlns:a16="http://schemas.microsoft.com/office/drawing/2014/main" val="1277810576"/>
                  </a:ext>
                </a:extLst>
              </a:tr>
              <a:tr h="1205836">
                <a:tc>
                  <a:txBody>
                    <a:bodyPr/>
                    <a:lstStyle/>
                    <a:p>
                      <a:r>
                        <a:rPr lang="en-US" b="1" dirty="0"/>
                        <a:t>(properties OR characteristics OR features OR guarantees) AND "differential privacy" AND "use case" AND NOT (graph OR image OR tree OR encryption OR "federated learning")</a:t>
                      </a:r>
                    </a:p>
                  </a:txBody>
                  <a:tcPr anchor="ctr"/>
                </a:tc>
                <a:tc>
                  <a:txBody>
                    <a:bodyPr/>
                    <a:lstStyle/>
                    <a:p>
                      <a:pPr algn="ctr"/>
                      <a:r>
                        <a:rPr lang="en-US" dirty="0"/>
                        <a:t>66</a:t>
                      </a:r>
                    </a:p>
                  </a:txBody>
                  <a:tcPr anchor="ctr"/>
                </a:tc>
                <a:tc>
                  <a:txBody>
                    <a:bodyPr/>
                    <a:lstStyle/>
                    <a:p>
                      <a:pPr algn="ctr"/>
                      <a:r>
                        <a:rPr lang="en-US" dirty="0"/>
                        <a:t>9</a:t>
                      </a:r>
                    </a:p>
                  </a:txBody>
                  <a:tcPr anchor="ctr"/>
                </a:tc>
                <a:tc>
                  <a:txBody>
                    <a:bodyPr/>
                    <a:lstStyle/>
                    <a:p>
                      <a:pPr algn="ctr"/>
                      <a:r>
                        <a:rPr lang="en-US" dirty="0"/>
                        <a:t>337</a:t>
                      </a:r>
                    </a:p>
                  </a:txBody>
                  <a:tcPr anchor="ctr"/>
                </a:tc>
                <a:extLst>
                  <a:ext uri="{0D108BD9-81ED-4DB2-BD59-A6C34878D82A}">
                    <a16:rowId xmlns:a16="http://schemas.microsoft.com/office/drawing/2014/main" val="2036602978"/>
                  </a:ext>
                </a:extLst>
              </a:tr>
              <a:tr h="576875">
                <a:tc>
                  <a:txBody>
                    <a:bodyPr/>
                    <a:lstStyle/>
                    <a:p>
                      <a:r>
                        <a:rPr lang="en-US" dirty="0"/>
                        <a:t>"differential privacy" AND "</a:t>
                      </a:r>
                      <a:r>
                        <a:rPr lang="en-US" dirty="0" err="1"/>
                        <a:t>nlp</a:t>
                      </a:r>
                      <a:r>
                        <a:rPr lang="en-US" dirty="0"/>
                        <a:t>" AND "</a:t>
                      </a:r>
                      <a:r>
                        <a:rPr lang="en-US" dirty="0" err="1"/>
                        <a:t>nlp</a:t>
                      </a:r>
                      <a:r>
                        <a:rPr lang="en-US" dirty="0"/>
                        <a:t> applications"</a:t>
                      </a:r>
                    </a:p>
                  </a:txBody>
                  <a:tcPr anchor="ctr"/>
                </a:tc>
                <a:tc>
                  <a:txBody>
                    <a:bodyPr/>
                    <a:lstStyle/>
                    <a:p>
                      <a:pPr algn="ctr"/>
                      <a:r>
                        <a:rPr lang="en-US" dirty="0"/>
                        <a:t>4</a:t>
                      </a:r>
                    </a:p>
                  </a:txBody>
                  <a:tcPr anchor="ctr"/>
                </a:tc>
                <a:tc>
                  <a:txBody>
                    <a:bodyPr/>
                    <a:lstStyle/>
                    <a:p>
                      <a:pPr algn="ctr"/>
                      <a:r>
                        <a:rPr lang="en-US" dirty="0"/>
                        <a:t>3</a:t>
                      </a:r>
                    </a:p>
                  </a:txBody>
                  <a:tcPr anchor="ctr"/>
                </a:tc>
                <a:tc>
                  <a:txBody>
                    <a:bodyPr/>
                    <a:lstStyle/>
                    <a:p>
                      <a:pPr algn="ctr"/>
                      <a:r>
                        <a:rPr lang="en-US" dirty="0"/>
                        <a:t>188</a:t>
                      </a:r>
                    </a:p>
                  </a:txBody>
                  <a:tcPr anchor="ctr"/>
                </a:tc>
                <a:extLst>
                  <a:ext uri="{0D108BD9-81ED-4DB2-BD59-A6C34878D82A}">
                    <a16:rowId xmlns:a16="http://schemas.microsoft.com/office/drawing/2014/main" val="876074359"/>
                  </a:ext>
                </a:extLst>
              </a:tr>
              <a:tr h="576875">
                <a:tc>
                  <a:txBody>
                    <a:bodyPr/>
                    <a:lstStyle/>
                    <a:p>
                      <a:r>
                        <a:rPr lang="en-US" dirty="0"/>
                        <a:t>"differential privacy" AND "</a:t>
                      </a:r>
                      <a:r>
                        <a:rPr lang="en-US" dirty="0" err="1"/>
                        <a:t>nlp</a:t>
                      </a:r>
                      <a:r>
                        <a:rPr lang="en-US" dirty="0"/>
                        <a:t>" AND "use case"</a:t>
                      </a:r>
                    </a:p>
                  </a:txBody>
                  <a:tcPr anchor="ctr"/>
                </a:tc>
                <a:tc>
                  <a:txBody>
                    <a:bodyPr/>
                    <a:lstStyle/>
                    <a:p>
                      <a:pPr algn="ctr"/>
                      <a:r>
                        <a:rPr lang="en-US" dirty="0"/>
                        <a:t>57</a:t>
                      </a:r>
                    </a:p>
                  </a:txBody>
                  <a:tcPr anchor="ctr"/>
                </a:tc>
                <a:tc>
                  <a:txBody>
                    <a:bodyPr/>
                    <a:lstStyle/>
                    <a:p>
                      <a:pPr algn="ctr"/>
                      <a:r>
                        <a:rPr lang="en-US" dirty="0"/>
                        <a:t>2</a:t>
                      </a:r>
                    </a:p>
                  </a:txBody>
                  <a:tcPr anchor="ctr"/>
                </a:tc>
                <a:tc>
                  <a:txBody>
                    <a:bodyPr/>
                    <a:lstStyle/>
                    <a:p>
                      <a:pPr algn="ctr"/>
                      <a:r>
                        <a:rPr lang="en-US" dirty="0"/>
                        <a:t>489</a:t>
                      </a:r>
                    </a:p>
                  </a:txBody>
                  <a:tcPr anchor="ctr"/>
                </a:tc>
                <a:extLst>
                  <a:ext uri="{0D108BD9-81ED-4DB2-BD59-A6C34878D82A}">
                    <a16:rowId xmlns:a16="http://schemas.microsoft.com/office/drawing/2014/main" val="1909749870"/>
                  </a:ext>
                </a:extLst>
              </a:tr>
            </a:tbl>
          </a:graphicData>
        </a:graphic>
      </p:graphicFrame>
    </p:spTree>
    <p:extLst>
      <p:ext uri="{BB962C8B-B14F-4D97-AF65-F5344CB8AC3E}">
        <p14:creationId xmlns:p14="http://schemas.microsoft.com/office/powerpoint/2010/main" val="375786168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A4E9B-72D0-45EF-A0B8-F6396B5B2FD7}"/>
              </a:ext>
            </a:extLst>
          </p:cNvPr>
          <p:cNvSpPr>
            <a:spLocks noGrp="1"/>
          </p:cNvSpPr>
          <p:nvPr>
            <p:ph type="title"/>
          </p:nvPr>
        </p:nvSpPr>
        <p:spPr/>
        <p:txBody>
          <a:bodyPr/>
          <a:lstStyle/>
          <a:p>
            <a:r>
              <a:rPr lang="en-US" dirty="0"/>
              <a:t>Research Methodology</a:t>
            </a:r>
          </a:p>
        </p:txBody>
      </p:sp>
      <p:sp>
        <p:nvSpPr>
          <p:cNvPr id="3" name="Date Placeholder 2">
            <a:extLst>
              <a:ext uri="{FF2B5EF4-FFF2-40B4-BE49-F238E27FC236}">
                <a16:creationId xmlns:a16="http://schemas.microsoft.com/office/drawing/2014/main" id="{9B16B5C9-6840-409F-A181-1C418A5FB510}"/>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51204512-45D6-4568-BAF6-62AAD67832D4}"/>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51E0AD89-9DA0-4E9C-932C-C0623FFB3AEF}"/>
              </a:ext>
            </a:extLst>
          </p:cNvPr>
          <p:cNvSpPr>
            <a:spLocks noGrp="1"/>
          </p:cNvSpPr>
          <p:nvPr>
            <p:ph type="sldNum" sz="quarter" idx="12"/>
          </p:nvPr>
        </p:nvSpPr>
        <p:spPr/>
        <p:txBody>
          <a:bodyPr/>
          <a:lstStyle/>
          <a:p>
            <a:pPr>
              <a:defRPr/>
            </a:pPr>
            <a:fld id="{05BC9FAB-BDC1-47C0-A8BB-6E12A8205D33}" type="slidenum">
              <a:rPr lang="de-DE" smtClean="0"/>
              <a:pPr>
                <a:defRPr/>
              </a:pPr>
              <a:t>38</a:t>
            </a:fld>
            <a:endParaRPr lang="de-DE" dirty="0"/>
          </a:p>
        </p:txBody>
      </p:sp>
      <p:sp>
        <p:nvSpPr>
          <p:cNvPr id="6" name="Text Placeholder 5">
            <a:extLst>
              <a:ext uri="{FF2B5EF4-FFF2-40B4-BE49-F238E27FC236}">
                <a16:creationId xmlns:a16="http://schemas.microsoft.com/office/drawing/2014/main" id="{0F9E2F1B-AFC1-45A6-8B6E-51D069D496ED}"/>
              </a:ext>
            </a:extLst>
          </p:cNvPr>
          <p:cNvSpPr>
            <a:spLocks noGrp="1"/>
          </p:cNvSpPr>
          <p:nvPr>
            <p:ph type="body" sz="quarter" idx="13"/>
          </p:nvPr>
        </p:nvSpPr>
        <p:spPr/>
        <p:txBody>
          <a:bodyPr/>
          <a:lstStyle/>
          <a:p>
            <a:r>
              <a:rPr lang="en-US" dirty="0"/>
              <a:t>Selecting academic literature</a:t>
            </a:r>
          </a:p>
        </p:txBody>
      </p:sp>
      <p:graphicFrame>
        <p:nvGraphicFramePr>
          <p:cNvPr id="11" name="Table 6">
            <a:extLst>
              <a:ext uri="{FF2B5EF4-FFF2-40B4-BE49-F238E27FC236}">
                <a16:creationId xmlns:a16="http://schemas.microsoft.com/office/drawing/2014/main" id="{44B93030-CC4D-4954-99E9-44432734C199}"/>
              </a:ext>
            </a:extLst>
          </p:cNvPr>
          <p:cNvGraphicFramePr>
            <a:graphicFrameLocks noGrp="1"/>
          </p:cNvGraphicFramePr>
          <p:nvPr>
            <p:extLst>
              <p:ext uri="{D42A27DB-BD31-4B8C-83A1-F6EECF244321}">
                <p14:modId xmlns:p14="http://schemas.microsoft.com/office/powerpoint/2010/main" val="3392860333"/>
              </p:ext>
            </p:extLst>
          </p:nvPr>
        </p:nvGraphicFramePr>
        <p:xfrm>
          <a:off x="381000" y="948566"/>
          <a:ext cx="11524664" cy="5431673"/>
        </p:xfrm>
        <a:graphic>
          <a:graphicData uri="http://schemas.openxmlformats.org/drawingml/2006/table">
            <a:tbl>
              <a:tblPr firstRow="1" bandRow="1">
                <a:tableStyleId>{7DF18680-E054-41AD-8BC1-D1AEF772440D}</a:tableStyleId>
              </a:tblPr>
              <a:tblGrid>
                <a:gridCol w="6144862">
                  <a:extLst>
                    <a:ext uri="{9D8B030D-6E8A-4147-A177-3AD203B41FA5}">
                      <a16:colId xmlns:a16="http://schemas.microsoft.com/office/drawing/2014/main" val="3762606758"/>
                    </a:ext>
                  </a:extLst>
                </a:gridCol>
                <a:gridCol w="1905000">
                  <a:extLst>
                    <a:ext uri="{9D8B030D-6E8A-4147-A177-3AD203B41FA5}">
                      <a16:colId xmlns:a16="http://schemas.microsoft.com/office/drawing/2014/main" val="1475783324"/>
                    </a:ext>
                  </a:extLst>
                </a:gridCol>
                <a:gridCol w="1295400">
                  <a:extLst>
                    <a:ext uri="{9D8B030D-6E8A-4147-A177-3AD203B41FA5}">
                      <a16:colId xmlns:a16="http://schemas.microsoft.com/office/drawing/2014/main" val="2364184514"/>
                    </a:ext>
                  </a:extLst>
                </a:gridCol>
                <a:gridCol w="2179402">
                  <a:extLst>
                    <a:ext uri="{9D8B030D-6E8A-4147-A177-3AD203B41FA5}">
                      <a16:colId xmlns:a16="http://schemas.microsoft.com/office/drawing/2014/main" val="4155895870"/>
                    </a:ext>
                  </a:extLst>
                </a:gridCol>
              </a:tblGrid>
              <a:tr h="576875">
                <a:tc>
                  <a:txBody>
                    <a:bodyPr/>
                    <a:lstStyle/>
                    <a:p>
                      <a:pPr algn="ctr"/>
                      <a:r>
                        <a:rPr lang="de-DE" sz="1800" b="1" kern="1200" dirty="0">
                          <a:solidFill>
                            <a:schemeClr val="lt1"/>
                          </a:solidFill>
                          <a:latin typeface="+mn-lt"/>
                          <a:ea typeface="+mn-ea"/>
                          <a:cs typeface="+mn-cs"/>
                        </a:rPr>
                        <a:t>Search strings</a:t>
                      </a:r>
                      <a:endParaRPr lang="en-US" sz="1800" b="1" kern="1200" dirty="0">
                        <a:solidFill>
                          <a:schemeClr val="lt1"/>
                        </a:solidFill>
                        <a:latin typeface="+mn-lt"/>
                        <a:ea typeface="+mn-ea"/>
                        <a:cs typeface="+mn-cs"/>
                      </a:endParaRPr>
                    </a:p>
                  </a:txBody>
                  <a:tcPr anchor="ctr"/>
                </a:tc>
                <a:tc>
                  <a:txBody>
                    <a:bodyPr/>
                    <a:lstStyle/>
                    <a:p>
                      <a:pPr algn="ctr"/>
                      <a:r>
                        <a:rPr lang="de-DE" dirty="0"/>
                        <a:t>IEEE Xplore</a:t>
                      </a:r>
                      <a:endParaRPr lang="en-US" dirty="0"/>
                    </a:p>
                  </a:txBody>
                  <a:tcPr anchor="ctr"/>
                </a:tc>
                <a:tc>
                  <a:txBody>
                    <a:bodyPr/>
                    <a:lstStyle/>
                    <a:p>
                      <a:pPr algn="ctr"/>
                      <a:r>
                        <a:rPr lang="de-DE" dirty="0"/>
                        <a:t>Scopus</a:t>
                      </a:r>
                      <a:endParaRPr lang="en-US" dirty="0"/>
                    </a:p>
                  </a:txBody>
                  <a:tcPr anchor="ctr"/>
                </a:tc>
                <a:tc>
                  <a:txBody>
                    <a:bodyPr/>
                    <a:lstStyle/>
                    <a:p>
                      <a:pPr algn="ctr"/>
                      <a:r>
                        <a:rPr lang="de-DE" dirty="0"/>
                        <a:t>Google Scholar</a:t>
                      </a:r>
                      <a:endParaRPr lang="en-US" dirty="0"/>
                    </a:p>
                  </a:txBody>
                  <a:tcPr anchor="ctr"/>
                </a:tc>
                <a:extLst>
                  <a:ext uri="{0D108BD9-81ED-4DB2-BD59-A6C34878D82A}">
                    <a16:rowId xmlns:a16="http://schemas.microsoft.com/office/drawing/2014/main" val="1088211198"/>
                  </a:ext>
                </a:extLst>
              </a:tr>
              <a:tr h="576875">
                <a:tc>
                  <a:txBody>
                    <a:bodyPr/>
                    <a:lstStyle/>
                    <a:p>
                      <a:r>
                        <a:rPr lang="en-US" dirty="0"/>
                        <a:t>"differential privacy" AND "</a:t>
                      </a:r>
                      <a:r>
                        <a:rPr lang="en-US" dirty="0" err="1"/>
                        <a:t>nlp</a:t>
                      </a:r>
                      <a:r>
                        <a:rPr lang="en-US" dirty="0"/>
                        <a:t>"</a:t>
                      </a:r>
                    </a:p>
                  </a:txBody>
                  <a:tcPr anchor="ctr"/>
                </a:tc>
                <a:tc>
                  <a:txBody>
                    <a:bodyPr/>
                    <a:lstStyle/>
                    <a:p>
                      <a:pPr algn="ctr"/>
                      <a:r>
                        <a:rPr lang="en-US" dirty="0"/>
                        <a:t>268</a:t>
                      </a:r>
                    </a:p>
                  </a:txBody>
                  <a:tcPr anchor="ctr"/>
                </a:tc>
                <a:tc>
                  <a:txBody>
                    <a:bodyPr/>
                    <a:lstStyle/>
                    <a:p>
                      <a:pPr algn="ctr"/>
                      <a:r>
                        <a:rPr lang="en-US" dirty="0"/>
                        <a:t>32</a:t>
                      </a:r>
                    </a:p>
                  </a:txBody>
                  <a:tcPr anchor="ctr"/>
                </a:tc>
                <a:tc>
                  <a:txBody>
                    <a:bodyPr/>
                    <a:lstStyle/>
                    <a:p>
                      <a:pPr algn="ctr"/>
                      <a:r>
                        <a:rPr lang="en-US" dirty="0"/>
                        <a:t>2520</a:t>
                      </a:r>
                    </a:p>
                  </a:txBody>
                  <a:tcPr anchor="ctr"/>
                </a:tc>
                <a:extLst>
                  <a:ext uri="{0D108BD9-81ED-4DB2-BD59-A6C34878D82A}">
                    <a16:rowId xmlns:a16="http://schemas.microsoft.com/office/drawing/2014/main" val="2377468251"/>
                  </a:ext>
                </a:extLst>
              </a:tr>
              <a:tr h="649296">
                <a:tc>
                  <a:txBody>
                    <a:bodyPr/>
                    <a:lstStyle/>
                    <a:p>
                      <a:r>
                        <a:rPr lang="en-US" b="0" dirty="0"/>
                        <a:t>(properties OR characteristics OR features OR guarantees) AND "differential privacy" AND "</a:t>
                      </a:r>
                      <a:r>
                        <a:rPr lang="en-US" b="0" dirty="0" err="1"/>
                        <a:t>nlp</a:t>
                      </a:r>
                      <a:r>
                        <a:rPr lang="en-US" b="0" dirty="0"/>
                        <a:t>"</a:t>
                      </a:r>
                    </a:p>
                  </a:txBody>
                  <a:tcPr anchor="ctr"/>
                </a:tc>
                <a:tc>
                  <a:txBody>
                    <a:bodyPr/>
                    <a:lstStyle/>
                    <a:p>
                      <a:pPr algn="ctr"/>
                      <a:r>
                        <a:rPr lang="en-US" dirty="0"/>
                        <a:t>253</a:t>
                      </a:r>
                    </a:p>
                  </a:txBody>
                  <a:tcPr anchor="ctr"/>
                </a:tc>
                <a:tc>
                  <a:txBody>
                    <a:bodyPr/>
                    <a:lstStyle/>
                    <a:p>
                      <a:pPr algn="ctr"/>
                      <a:r>
                        <a:rPr lang="en-US" dirty="0"/>
                        <a:t>16</a:t>
                      </a:r>
                    </a:p>
                  </a:txBody>
                  <a:tcPr anchor="ctr"/>
                </a:tc>
                <a:tc>
                  <a:txBody>
                    <a:bodyPr/>
                    <a:lstStyle/>
                    <a:p>
                      <a:pPr algn="ctr"/>
                      <a:r>
                        <a:rPr lang="en-US" dirty="0"/>
                        <a:t>2380</a:t>
                      </a:r>
                    </a:p>
                  </a:txBody>
                  <a:tcPr anchor="ctr"/>
                </a:tc>
                <a:extLst>
                  <a:ext uri="{0D108BD9-81ED-4DB2-BD59-A6C34878D82A}">
                    <a16:rowId xmlns:a16="http://schemas.microsoft.com/office/drawing/2014/main" val="3660747489"/>
                  </a:ext>
                </a:extLst>
              </a:tr>
              <a:tr h="1205836">
                <a:tc>
                  <a:txBody>
                    <a:bodyPr/>
                    <a:lstStyle/>
                    <a:p>
                      <a:r>
                        <a:rPr lang="en-US" b="0" dirty="0"/>
                        <a:t>(properties OR characteristics OR features OR guarantees) AND "differential privacy" AND "</a:t>
                      </a:r>
                      <a:r>
                        <a:rPr lang="en-US" b="0" dirty="0" err="1"/>
                        <a:t>nlp</a:t>
                      </a:r>
                      <a:r>
                        <a:rPr lang="en-US" b="0" dirty="0"/>
                        <a:t>" AND NOT (graph OR image OR tree OR encryption OR "federated learning")</a:t>
                      </a:r>
                    </a:p>
                  </a:txBody>
                  <a:tcPr anchor="ctr"/>
                </a:tc>
                <a:tc>
                  <a:txBody>
                    <a:bodyPr/>
                    <a:lstStyle/>
                    <a:p>
                      <a:pPr algn="ctr"/>
                      <a:r>
                        <a:rPr lang="en-US" dirty="0"/>
                        <a:t>13</a:t>
                      </a:r>
                    </a:p>
                  </a:txBody>
                  <a:tcPr anchor="ctr"/>
                </a:tc>
                <a:tc>
                  <a:txBody>
                    <a:bodyPr/>
                    <a:lstStyle/>
                    <a:p>
                      <a:pPr algn="ctr"/>
                      <a:r>
                        <a:rPr lang="en-US" dirty="0"/>
                        <a:t>11</a:t>
                      </a:r>
                    </a:p>
                  </a:txBody>
                  <a:tcPr anchor="ctr"/>
                </a:tc>
                <a:tc>
                  <a:txBody>
                    <a:bodyPr/>
                    <a:lstStyle/>
                    <a:p>
                      <a:pPr algn="ctr"/>
                      <a:r>
                        <a:rPr lang="en-US" dirty="0"/>
                        <a:t>144</a:t>
                      </a:r>
                    </a:p>
                  </a:txBody>
                  <a:tcPr anchor="ctr"/>
                </a:tc>
                <a:extLst>
                  <a:ext uri="{0D108BD9-81ED-4DB2-BD59-A6C34878D82A}">
                    <a16:rowId xmlns:a16="http://schemas.microsoft.com/office/drawing/2014/main" val="1277810576"/>
                  </a:ext>
                </a:extLst>
              </a:tr>
              <a:tr h="1205836">
                <a:tc>
                  <a:txBody>
                    <a:bodyPr/>
                    <a:lstStyle/>
                    <a:p>
                      <a:r>
                        <a:rPr lang="en-US" b="0" dirty="0"/>
                        <a:t>(properties OR characteristics OR features OR guarantees) AND "differential privacy" AND "use case" AND NOT (graph OR image OR tree OR encryption OR "federated learning")</a:t>
                      </a:r>
                    </a:p>
                  </a:txBody>
                  <a:tcPr anchor="ctr"/>
                </a:tc>
                <a:tc>
                  <a:txBody>
                    <a:bodyPr/>
                    <a:lstStyle/>
                    <a:p>
                      <a:pPr algn="ctr"/>
                      <a:r>
                        <a:rPr lang="en-US" dirty="0"/>
                        <a:t>66</a:t>
                      </a:r>
                    </a:p>
                  </a:txBody>
                  <a:tcPr anchor="ctr"/>
                </a:tc>
                <a:tc>
                  <a:txBody>
                    <a:bodyPr/>
                    <a:lstStyle/>
                    <a:p>
                      <a:pPr algn="ctr"/>
                      <a:r>
                        <a:rPr lang="en-US" dirty="0"/>
                        <a:t>9</a:t>
                      </a:r>
                    </a:p>
                  </a:txBody>
                  <a:tcPr anchor="ctr"/>
                </a:tc>
                <a:tc>
                  <a:txBody>
                    <a:bodyPr/>
                    <a:lstStyle/>
                    <a:p>
                      <a:pPr algn="ctr"/>
                      <a:r>
                        <a:rPr lang="en-US" dirty="0"/>
                        <a:t>337</a:t>
                      </a:r>
                    </a:p>
                  </a:txBody>
                  <a:tcPr anchor="ctr"/>
                </a:tc>
                <a:extLst>
                  <a:ext uri="{0D108BD9-81ED-4DB2-BD59-A6C34878D82A}">
                    <a16:rowId xmlns:a16="http://schemas.microsoft.com/office/drawing/2014/main" val="2036602978"/>
                  </a:ext>
                </a:extLst>
              </a:tr>
              <a:tr h="576875">
                <a:tc>
                  <a:txBody>
                    <a:bodyPr/>
                    <a:lstStyle/>
                    <a:p>
                      <a:r>
                        <a:rPr lang="en-US" b="1" dirty="0"/>
                        <a:t>"differential privacy" AND "</a:t>
                      </a:r>
                      <a:r>
                        <a:rPr lang="en-US" b="1" dirty="0" err="1"/>
                        <a:t>nlp</a:t>
                      </a:r>
                      <a:r>
                        <a:rPr lang="en-US" b="1" dirty="0"/>
                        <a:t>" AND "</a:t>
                      </a:r>
                      <a:r>
                        <a:rPr lang="en-US" b="1" dirty="0" err="1"/>
                        <a:t>nlp</a:t>
                      </a:r>
                      <a:r>
                        <a:rPr lang="en-US" b="1" dirty="0"/>
                        <a:t> applications"</a:t>
                      </a:r>
                    </a:p>
                  </a:txBody>
                  <a:tcPr anchor="ctr"/>
                </a:tc>
                <a:tc>
                  <a:txBody>
                    <a:bodyPr/>
                    <a:lstStyle/>
                    <a:p>
                      <a:pPr algn="ctr"/>
                      <a:r>
                        <a:rPr lang="en-US" dirty="0"/>
                        <a:t>4</a:t>
                      </a:r>
                    </a:p>
                  </a:txBody>
                  <a:tcPr anchor="ctr"/>
                </a:tc>
                <a:tc>
                  <a:txBody>
                    <a:bodyPr/>
                    <a:lstStyle/>
                    <a:p>
                      <a:pPr algn="ctr"/>
                      <a:r>
                        <a:rPr lang="en-US" dirty="0"/>
                        <a:t>3</a:t>
                      </a:r>
                    </a:p>
                  </a:txBody>
                  <a:tcPr anchor="ctr"/>
                </a:tc>
                <a:tc>
                  <a:txBody>
                    <a:bodyPr/>
                    <a:lstStyle/>
                    <a:p>
                      <a:pPr algn="ctr"/>
                      <a:r>
                        <a:rPr lang="en-US" dirty="0"/>
                        <a:t>188</a:t>
                      </a:r>
                    </a:p>
                  </a:txBody>
                  <a:tcPr anchor="ctr"/>
                </a:tc>
                <a:extLst>
                  <a:ext uri="{0D108BD9-81ED-4DB2-BD59-A6C34878D82A}">
                    <a16:rowId xmlns:a16="http://schemas.microsoft.com/office/drawing/2014/main" val="876074359"/>
                  </a:ext>
                </a:extLst>
              </a:tr>
              <a:tr h="576875">
                <a:tc>
                  <a:txBody>
                    <a:bodyPr/>
                    <a:lstStyle/>
                    <a:p>
                      <a:r>
                        <a:rPr lang="en-US" b="1" dirty="0"/>
                        <a:t>"differential privacy" AND "</a:t>
                      </a:r>
                      <a:r>
                        <a:rPr lang="en-US" b="1" dirty="0" err="1"/>
                        <a:t>nlp</a:t>
                      </a:r>
                      <a:r>
                        <a:rPr lang="en-US" b="1" dirty="0"/>
                        <a:t>" AND "use case"</a:t>
                      </a:r>
                    </a:p>
                  </a:txBody>
                  <a:tcPr anchor="ctr"/>
                </a:tc>
                <a:tc>
                  <a:txBody>
                    <a:bodyPr/>
                    <a:lstStyle/>
                    <a:p>
                      <a:pPr algn="ctr"/>
                      <a:r>
                        <a:rPr lang="en-US" dirty="0"/>
                        <a:t>57</a:t>
                      </a:r>
                    </a:p>
                  </a:txBody>
                  <a:tcPr anchor="ctr"/>
                </a:tc>
                <a:tc>
                  <a:txBody>
                    <a:bodyPr/>
                    <a:lstStyle/>
                    <a:p>
                      <a:pPr algn="ctr"/>
                      <a:r>
                        <a:rPr lang="en-US" dirty="0"/>
                        <a:t>2</a:t>
                      </a:r>
                    </a:p>
                  </a:txBody>
                  <a:tcPr anchor="ctr"/>
                </a:tc>
                <a:tc>
                  <a:txBody>
                    <a:bodyPr/>
                    <a:lstStyle/>
                    <a:p>
                      <a:pPr algn="ctr"/>
                      <a:r>
                        <a:rPr lang="en-US" dirty="0"/>
                        <a:t>489</a:t>
                      </a:r>
                    </a:p>
                  </a:txBody>
                  <a:tcPr anchor="ctr"/>
                </a:tc>
                <a:extLst>
                  <a:ext uri="{0D108BD9-81ED-4DB2-BD59-A6C34878D82A}">
                    <a16:rowId xmlns:a16="http://schemas.microsoft.com/office/drawing/2014/main" val="1909749870"/>
                  </a:ext>
                </a:extLst>
              </a:tr>
            </a:tbl>
          </a:graphicData>
        </a:graphic>
      </p:graphicFrame>
    </p:spTree>
    <p:extLst>
      <p:ext uri="{BB962C8B-B14F-4D97-AF65-F5344CB8AC3E}">
        <p14:creationId xmlns:p14="http://schemas.microsoft.com/office/powerpoint/2010/main" val="1747857319"/>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DE8D1-678A-454E-9015-A7F5BA1B7B73}"/>
              </a:ext>
            </a:extLst>
          </p:cNvPr>
          <p:cNvSpPr>
            <a:spLocks noGrp="1"/>
          </p:cNvSpPr>
          <p:nvPr>
            <p:ph type="title"/>
          </p:nvPr>
        </p:nvSpPr>
        <p:spPr/>
        <p:txBody>
          <a:bodyPr/>
          <a:lstStyle/>
          <a:p>
            <a:r>
              <a:rPr lang="en-US" dirty="0"/>
              <a:t>Research Methodology</a:t>
            </a:r>
          </a:p>
        </p:txBody>
      </p:sp>
      <p:sp>
        <p:nvSpPr>
          <p:cNvPr id="3" name="Date Placeholder 2">
            <a:extLst>
              <a:ext uri="{FF2B5EF4-FFF2-40B4-BE49-F238E27FC236}">
                <a16:creationId xmlns:a16="http://schemas.microsoft.com/office/drawing/2014/main" id="{51B518F6-2BF2-428B-8DD9-702B8B1279F8}"/>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84CCDD32-C724-4C90-A342-690B6673DE21}"/>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7EA52A5C-EF3B-4C71-A166-7CACC2E9BCA8}"/>
              </a:ext>
            </a:extLst>
          </p:cNvPr>
          <p:cNvSpPr>
            <a:spLocks noGrp="1"/>
          </p:cNvSpPr>
          <p:nvPr>
            <p:ph type="sldNum" sz="quarter" idx="12"/>
          </p:nvPr>
        </p:nvSpPr>
        <p:spPr/>
        <p:txBody>
          <a:bodyPr/>
          <a:lstStyle/>
          <a:p>
            <a:pPr>
              <a:defRPr/>
            </a:pPr>
            <a:fld id="{05BC9FAB-BDC1-47C0-A8BB-6E12A8205D33}" type="slidenum">
              <a:rPr lang="de-DE" smtClean="0"/>
              <a:pPr>
                <a:defRPr/>
              </a:pPr>
              <a:t>39</a:t>
            </a:fld>
            <a:endParaRPr lang="de-DE" dirty="0"/>
          </a:p>
        </p:txBody>
      </p:sp>
      <p:sp>
        <p:nvSpPr>
          <p:cNvPr id="6" name="Text Placeholder 5">
            <a:extLst>
              <a:ext uri="{FF2B5EF4-FFF2-40B4-BE49-F238E27FC236}">
                <a16:creationId xmlns:a16="http://schemas.microsoft.com/office/drawing/2014/main" id="{E7761782-3FED-4FED-BE84-3B06DA71C146}"/>
              </a:ext>
            </a:extLst>
          </p:cNvPr>
          <p:cNvSpPr>
            <a:spLocks noGrp="1"/>
          </p:cNvSpPr>
          <p:nvPr>
            <p:ph type="body" sz="quarter" idx="13"/>
          </p:nvPr>
        </p:nvSpPr>
        <p:spPr/>
        <p:txBody>
          <a:bodyPr/>
          <a:lstStyle/>
          <a:p>
            <a:r>
              <a:rPr lang="en-US" dirty="0"/>
              <a:t>Interview Process</a:t>
            </a:r>
          </a:p>
        </p:txBody>
      </p:sp>
      <p:pic>
        <p:nvPicPr>
          <p:cNvPr id="11" name="Picture 10">
            <a:extLst>
              <a:ext uri="{FF2B5EF4-FFF2-40B4-BE49-F238E27FC236}">
                <a16:creationId xmlns:a16="http://schemas.microsoft.com/office/drawing/2014/main" id="{55E98CE7-6520-420C-8F8E-8BB98A8AF6C2}"/>
              </a:ext>
            </a:extLst>
          </p:cNvPr>
          <p:cNvPicPr>
            <a:picLocks noChangeAspect="1"/>
          </p:cNvPicPr>
          <p:nvPr/>
        </p:nvPicPr>
        <p:blipFill>
          <a:blip r:embed="rId2"/>
          <a:stretch>
            <a:fillRect/>
          </a:stretch>
        </p:blipFill>
        <p:spPr>
          <a:xfrm>
            <a:off x="1474200" y="1452286"/>
            <a:ext cx="9240540" cy="3953427"/>
          </a:xfrm>
          <a:prstGeom prst="rect">
            <a:avLst/>
          </a:prstGeom>
        </p:spPr>
      </p:pic>
    </p:spTree>
    <p:extLst>
      <p:ext uri="{BB962C8B-B14F-4D97-AF65-F5344CB8AC3E}">
        <p14:creationId xmlns:p14="http://schemas.microsoft.com/office/powerpoint/2010/main" val="138922512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C94F-707A-4438-9E27-FBD8CD4C6B9C}"/>
              </a:ext>
            </a:extLst>
          </p:cNvPr>
          <p:cNvSpPr>
            <a:spLocks noGrp="1"/>
          </p:cNvSpPr>
          <p:nvPr>
            <p:ph type="title"/>
          </p:nvPr>
        </p:nvSpPr>
        <p:spPr/>
        <p:txBody>
          <a:bodyPr/>
          <a:lstStyle/>
          <a:p>
            <a:r>
              <a:rPr lang="en-US" dirty="0"/>
              <a:t>Motivation</a:t>
            </a:r>
          </a:p>
        </p:txBody>
      </p:sp>
      <p:sp>
        <p:nvSpPr>
          <p:cNvPr id="3" name="Date Placeholder 2">
            <a:extLst>
              <a:ext uri="{FF2B5EF4-FFF2-40B4-BE49-F238E27FC236}">
                <a16:creationId xmlns:a16="http://schemas.microsoft.com/office/drawing/2014/main" id="{744E9687-E672-4690-8427-C23CC1B4A029}"/>
              </a:ext>
            </a:extLst>
          </p:cNvPr>
          <p:cNvSpPr>
            <a:spLocks noGrp="1"/>
          </p:cNvSpPr>
          <p:nvPr>
            <p:ph type="dt" sz="half" idx="10"/>
          </p:nvPr>
        </p:nvSpPr>
        <p:spPr/>
        <p:txBody>
          <a:bodyPr/>
          <a:lstStyle/>
          <a:p>
            <a:pPr>
              <a:defRPr/>
            </a:pPr>
            <a:r>
              <a:rPr lang="de-DE"/>
              <a:t>© sebis</a:t>
            </a:r>
            <a:endParaRPr lang="de-DE" dirty="0"/>
          </a:p>
        </p:txBody>
      </p:sp>
      <p:sp>
        <p:nvSpPr>
          <p:cNvPr id="4" name="Footer Placeholder 3">
            <a:extLst>
              <a:ext uri="{FF2B5EF4-FFF2-40B4-BE49-F238E27FC236}">
                <a16:creationId xmlns:a16="http://schemas.microsoft.com/office/drawing/2014/main" id="{A267F871-1C2D-4A46-9C4F-364E43D6158D}"/>
              </a:ext>
            </a:extLst>
          </p:cNvPr>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5" name="Slide Number Placeholder 4">
            <a:extLst>
              <a:ext uri="{FF2B5EF4-FFF2-40B4-BE49-F238E27FC236}">
                <a16:creationId xmlns:a16="http://schemas.microsoft.com/office/drawing/2014/main" id="{AD58D319-BF37-4890-8773-7AFDEA96DA8D}"/>
              </a:ext>
            </a:extLst>
          </p:cNvPr>
          <p:cNvSpPr>
            <a:spLocks noGrp="1"/>
          </p:cNvSpPr>
          <p:nvPr>
            <p:ph type="sldNum" sz="quarter" idx="12"/>
          </p:nvPr>
        </p:nvSpPr>
        <p:spPr/>
        <p:txBody>
          <a:bodyPr/>
          <a:lstStyle/>
          <a:p>
            <a:pPr>
              <a:defRPr/>
            </a:pPr>
            <a:fld id="{05BC9FAB-BDC1-47C0-A8BB-6E12A8205D33}" type="slidenum">
              <a:rPr lang="de-DE" smtClean="0"/>
              <a:pPr>
                <a:defRPr/>
              </a:pPr>
              <a:t>4</a:t>
            </a:fld>
            <a:endParaRPr lang="de-DE" dirty="0"/>
          </a:p>
        </p:txBody>
      </p:sp>
      <p:pic>
        <p:nvPicPr>
          <p:cNvPr id="8" name="Picture 7">
            <a:extLst>
              <a:ext uri="{FF2B5EF4-FFF2-40B4-BE49-F238E27FC236}">
                <a16:creationId xmlns:a16="http://schemas.microsoft.com/office/drawing/2014/main" id="{4A05B2D8-CD00-4520-931B-3B982A2B03B3}"/>
              </a:ext>
            </a:extLst>
          </p:cNvPr>
          <p:cNvPicPr>
            <a:picLocks noChangeAspect="1"/>
          </p:cNvPicPr>
          <p:nvPr/>
        </p:nvPicPr>
        <p:blipFill>
          <a:blip r:embed="rId2"/>
          <a:stretch>
            <a:fillRect/>
          </a:stretch>
        </p:blipFill>
        <p:spPr>
          <a:xfrm>
            <a:off x="1636770" y="1219281"/>
            <a:ext cx="8915400" cy="4791843"/>
          </a:xfrm>
          <a:prstGeom prst="rect">
            <a:avLst/>
          </a:prstGeom>
        </p:spPr>
      </p:pic>
      <p:sp>
        <p:nvSpPr>
          <p:cNvPr id="7" name="TextBox 6">
            <a:extLst>
              <a:ext uri="{FF2B5EF4-FFF2-40B4-BE49-F238E27FC236}">
                <a16:creationId xmlns:a16="http://schemas.microsoft.com/office/drawing/2014/main" id="{6CE99253-F792-4D36-B717-C2B35F2F22C8}"/>
              </a:ext>
            </a:extLst>
          </p:cNvPr>
          <p:cNvSpPr txBox="1"/>
          <p:nvPr/>
        </p:nvSpPr>
        <p:spPr>
          <a:xfrm>
            <a:off x="2093970" y="645848"/>
            <a:ext cx="845820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Differential Privacy Deployments: still a small number of deployments [3]:</a:t>
            </a:r>
          </a:p>
        </p:txBody>
      </p:sp>
      <p:sp>
        <p:nvSpPr>
          <p:cNvPr id="10" name="Контейнер за долния колонтитул 4">
            <a:extLst>
              <a:ext uri="{FF2B5EF4-FFF2-40B4-BE49-F238E27FC236}">
                <a16:creationId xmlns:a16="http://schemas.microsoft.com/office/drawing/2014/main" id="{2BF5CD74-B57E-4A64-B9F8-003834CD094A}"/>
              </a:ext>
            </a:extLst>
          </p:cNvPr>
          <p:cNvSpPr txBox="1">
            <a:spLocks/>
          </p:cNvSpPr>
          <p:nvPr/>
        </p:nvSpPr>
        <p:spPr bwMode="auto">
          <a:xfrm>
            <a:off x="5763684" y="6416574"/>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lgn="r">
              <a:defRPr/>
            </a:pPr>
            <a:r>
              <a:rPr lang="de-DE" dirty="0"/>
              <a:t>[4]:image2</a:t>
            </a:r>
          </a:p>
        </p:txBody>
      </p:sp>
    </p:spTree>
    <p:extLst>
      <p:ext uri="{BB962C8B-B14F-4D97-AF65-F5344CB8AC3E}">
        <p14:creationId xmlns:p14="http://schemas.microsoft.com/office/powerpoint/2010/main" val="1875107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D1CE6-E293-4039-A73B-37F651FC96CE}"/>
              </a:ext>
            </a:extLst>
          </p:cNvPr>
          <p:cNvSpPr>
            <a:spLocks noGrp="1"/>
          </p:cNvSpPr>
          <p:nvPr>
            <p:ph type="title"/>
          </p:nvPr>
        </p:nvSpPr>
        <p:spPr/>
        <p:txBody>
          <a:bodyPr/>
          <a:lstStyle/>
          <a:p>
            <a:r>
              <a:rPr lang="en-US" dirty="0"/>
              <a:t>Interview Questions</a:t>
            </a:r>
          </a:p>
        </p:txBody>
      </p:sp>
      <p:sp>
        <p:nvSpPr>
          <p:cNvPr id="3" name="Content Placeholder 2">
            <a:extLst>
              <a:ext uri="{FF2B5EF4-FFF2-40B4-BE49-F238E27FC236}">
                <a16:creationId xmlns:a16="http://schemas.microsoft.com/office/drawing/2014/main" id="{DC2A0EB8-80D3-4195-B4D1-8C913CCD60EB}"/>
              </a:ext>
            </a:extLst>
          </p:cNvPr>
          <p:cNvSpPr>
            <a:spLocks noGrp="1"/>
          </p:cNvSpPr>
          <p:nvPr>
            <p:ph idx="1"/>
          </p:nvPr>
        </p:nvSpPr>
        <p:spPr/>
        <p:txBody>
          <a:bodyPr>
            <a:noAutofit/>
          </a:bodyPr>
          <a:lstStyle/>
          <a:p>
            <a:pPr marL="0" marR="0">
              <a:lnSpc>
                <a:spcPct val="107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Background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What is your current position? </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How many years of experience with NLP do you have, if any?</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How familiar are you with Differential Privacy?</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Differential Privacy Requirements [Artifact Review]</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Looking at standard Differential Privacy, do you agree with all of the requirements listed?</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Are there any requirements missing?</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Now looking at the NLP side: does the mapping from standard requirements make sense?</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Are there any changes that should be made?</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Use Cases in NLP</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Can you name any NLP use cases in which Differential Privacy would be applicable? What makes Differential Privacy suitable?</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Could you elaborate upon any challenges or difficulties you foresee here?</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Could you discuss any potential limitations or risks of using Differential Privacy in NLP?</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Are there any technical challenges to be expected?</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From an implementation standpoint, what are the key considerations for organizations looking to deploy differentially private NLP systems? Are there any requirements or best practices?</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How can one evaluate privacy in NLP systems that employ Differential Privacy mechanisms?</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Can you share any real-world examples or case studies where differential privacy has been successfully implemented in NLP applications? What were the lessons learned from those experiences?</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Date Placeholder 3">
            <a:extLst>
              <a:ext uri="{FF2B5EF4-FFF2-40B4-BE49-F238E27FC236}">
                <a16:creationId xmlns:a16="http://schemas.microsoft.com/office/drawing/2014/main" id="{227D5679-7E23-4CCB-B217-18D3AEA10FA0}"/>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F4086C70-4D5A-4763-B99A-C5D16047FFE2}"/>
              </a:ext>
            </a:extLst>
          </p:cNvPr>
          <p:cNvSpPr>
            <a:spLocks noGrp="1"/>
          </p:cNvSpPr>
          <p:nvPr>
            <p:ph type="ftr" sz="quarter" idx="11"/>
          </p:nvPr>
        </p:nvSpPr>
        <p:spPr>
          <a:xfrm>
            <a:off x="332903" y="6586831"/>
            <a:ext cx="5761567" cy="288925"/>
          </a:xfrm>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Slide Number Placeholder 5">
            <a:extLst>
              <a:ext uri="{FF2B5EF4-FFF2-40B4-BE49-F238E27FC236}">
                <a16:creationId xmlns:a16="http://schemas.microsoft.com/office/drawing/2014/main" id="{64E73D3F-1953-4AE9-9289-0C3871FD7DB3}"/>
              </a:ext>
            </a:extLst>
          </p:cNvPr>
          <p:cNvSpPr>
            <a:spLocks noGrp="1"/>
          </p:cNvSpPr>
          <p:nvPr>
            <p:ph type="sldNum" sz="quarter" idx="12"/>
          </p:nvPr>
        </p:nvSpPr>
        <p:spPr/>
        <p:txBody>
          <a:bodyPr/>
          <a:lstStyle/>
          <a:p>
            <a:pPr>
              <a:defRPr/>
            </a:pPr>
            <a:fld id="{05BC9FAB-BDC1-47C0-A8BB-6E12A8205D33}" type="slidenum">
              <a:rPr lang="de-DE" smtClean="0"/>
              <a:pPr>
                <a:defRPr/>
              </a:pPr>
              <a:t>40</a:t>
            </a:fld>
            <a:endParaRPr lang="de-DE" dirty="0"/>
          </a:p>
        </p:txBody>
      </p:sp>
    </p:spTree>
    <p:extLst>
      <p:ext uri="{BB962C8B-B14F-4D97-AF65-F5344CB8AC3E}">
        <p14:creationId xmlns:p14="http://schemas.microsoft.com/office/powerpoint/2010/main" val="926949956"/>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D1CE6-E293-4039-A73B-37F651FC96CE}"/>
              </a:ext>
            </a:extLst>
          </p:cNvPr>
          <p:cNvSpPr>
            <a:spLocks noGrp="1"/>
          </p:cNvSpPr>
          <p:nvPr>
            <p:ph type="title"/>
          </p:nvPr>
        </p:nvSpPr>
        <p:spPr/>
        <p:txBody>
          <a:bodyPr/>
          <a:lstStyle/>
          <a:p>
            <a:r>
              <a:rPr lang="en-US" dirty="0"/>
              <a:t>Interview Questions</a:t>
            </a:r>
          </a:p>
        </p:txBody>
      </p:sp>
      <p:sp>
        <p:nvSpPr>
          <p:cNvPr id="3" name="Content Placeholder 2">
            <a:extLst>
              <a:ext uri="{FF2B5EF4-FFF2-40B4-BE49-F238E27FC236}">
                <a16:creationId xmlns:a16="http://schemas.microsoft.com/office/drawing/2014/main" id="{DC2A0EB8-80D3-4195-B4D1-8C913CCD60EB}"/>
              </a:ext>
            </a:extLst>
          </p:cNvPr>
          <p:cNvSpPr>
            <a:spLocks noGrp="1"/>
          </p:cNvSpPr>
          <p:nvPr>
            <p:ph idx="1"/>
          </p:nvPr>
        </p:nvSpPr>
        <p:spPr/>
        <p:txBody>
          <a:bodyPr>
            <a:noAutofit/>
          </a:bodyPr>
          <a:lstStyle/>
          <a:p>
            <a:pPr marL="0" marR="0">
              <a:lnSpc>
                <a:spcPct val="107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Looking Beyond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How do you see the current landscape of privacy regulations and standards affecting the implementation of differential privacy in NLP? </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In your experience, do you find that tools and educational materials for explaining Differential Privacy are used in practice to facilitate the understanding to non-technical audiences? </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What are the key areas of NLP research that require further exploration to incorporate differential privacy?</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Generally speaking, what are the future prospects and challenges for implementing differential privacy in NLP? How do you envision the field evolving in the coming years?</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Is there any aspect that might have been missed that should be discussed?</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400" u="none" strike="noStrike" dirty="0">
                <a:effectLst/>
                <a:latin typeface="Times New Roman" panose="02020603050405020304" pitchFamily="18" charset="0"/>
                <a:ea typeface="Calibri" panose="020F0502020204030204" pitchFamily="34" charset="0"/>
                <a:cs typeface="Times New Roman" panose="02020603050405020304" pitchFamily="18" charset="0"/>
              </a:rPr>
              <a:t>Can you recommend anyone else who may contribute to this interview study?</a:t>
            </a:r>
            <a:endParaRPr lang="en-US" sz="1400" u="none" strike="noStrik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Date Placeholder 3">
            <a:extLst>
              <a:ext uri="{FF2B5EF4-FFF2-40B4-BE49-F238E27FC236}">
                <a16:creationId xmlns:a16="http://schemas.microsoft.com/office/drawing/2014/main" id="{227D5679-7E23-4CCB-B217-18D3AEA10FA0}"/>
              </a:ext>
            </a:extLst>
          </p:cNvPr>
          <p:cNvSpPr>
            <a:spLocks noGrp="1"/>
          </p:cNvSpPr>
          <p:nvPr>
            <p:ph type="dt" sz="half" idx="10"/>
          </p:nvPr>
        </p:nvSpPr>
        <p:spPr/>
        <p:txBody>
          <a:bodyPr/>
          <a:lstStyle/>
          <a:p>
            <a:pPr>
              <a:defRPr/>
            </a:pPr>
            <a:r>
              <a:rPr lang="de-DE"/>
              <a:t>© sebis</a:t>
            </a:r>
            <a:endParaRPr lang="de-DE" dirty="0"/>
          </a:p>
        </p:txBody>
      </p:sp>
      <p:sp>
        <p:nvSpPr>
          <p:cNvPr id="5" name="Footer Placeholder 4">
            <a:extLst>
              <a:ext uri="{FF2B5EF4-FFF2-40B4-BE49-F238E27FC236}">
                <a16:creationId xmlns:a16="http://schemas.microsoft.com/office/drawing/2014/main" id="{F4086C70-4D5A-4763-B99A-C5D16047FFE2}"/>
              </a:ext>
            </a:extLst>
          </p:cNvPr>
          <p:cNvSpPr>
            <a:spLocks noGrp="1"/>
          </p:cNvSpPr>
          <p:nvPr>
            <p:ph type="ftr" sz="quarter" idx="11"/>
          </p:nvPr>
        </p:nvSpPr>
        <p:spPr>
          <a:xfrm>
            <a:off x="332903" y="6586831"/>
            <a:ext cx="5761567" cy="288925"/>
          </a:xfrm>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Slide Number Placeholder 5">
            <a:extLst>
              <a:ext uri="{FF2B5EF4-FFF2-40B4-BE49-F238E27FC236}">
                <a16:creationId xmlns:a16="http://schemas.microsoft.com/office/drawing/2014/main" id="{64E73D3F-1953-4AE9-9289-0C3871FD7DB3}"/>
              </a:ext>
            </a:extLst>
          </p:cNvPr>
          <p:cNvSpPr>
            <a:spLocks noGrp="1"/>
          </p:cNvSpPr>
          <p:nvPr>
            <p:ph type="sldNum" sz="quarter" idx="12"/>
          </p:nvPr>
        </p:nvSpPr>
        <p:spPr/>
        <p:txBody>
          <a:bodyPr/>
          <a:lstStyle/>
          <a:p>
            <a:pPr>
              <a:defRPr/>
            </a:pPr>
            <a:fld id="{05BC9FAB-BDC1-47C0-A8BB-6E12A8205D33}" type="slidenum">
              <a:rPr lang="de-DE" smtClean="0"/>
              <a:pPr>
                <a:defRPr/>
              </a:pPr>
              <a:t>41</a:t>
            </a:fld>
            <a:endParaRPr lang="de-DE" dirty="0"/>
          </a:p>
        </p:txBody>
      </p:sp>
    </p:spTree>
    <p:extLst>
      <p:ext uri="{BB962C8B-B14F-4D97-AF65-F5344CB8AC3E}">
        <p14:creationId xmlns:p14="http://schemas.microsoft.com/office/powerpoint/2010/main" val="102760596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p:txBody>
          <a:bodyPr anchor="ctr"/>
          <a:lstStyle/>
          <a:p>
            <a:r>
              <a:rPr lang="en-US" dirty="0"/>
              <a:t>What is covered by academic literature</a:t>
            </a:r>
          </a:p>
        </p:txBody>
      </p:sp>
      <p:sp>
        <p:nvSpPr>
          <p:cNvPr id="3" name="Контейнер за съдържание 2"/>
          <p:cNvSpPr>
            <a:spLocks noGrp="1"/>
          </p:cNvSpPr>
          <p:nvPr>
            <p:ph sz="half" idx="2"/>
          </p:nvPr>
        </p:nvSpPr>
        <p:spPr>
          <a:xfrm>
            <a:off x="334437" y="1643050"/>
            <a:ext cx="5662084" cy="4926026"/>
          </a:xfrm>
        </p:spPr>
        <p:txBody>
          <a:bodyPr/>
          <a:lstStyle/>
          <a:p>
            <a:pPr marL="285750" indent="-285750">
              <a:buFont typeface="Wingdings" panose="05000000000000000000" pitchFamily="2" charset="2"/>
              <a:buChar char="§"/>
            </a:pPr>
            <a:r>
              <a:rPr lang="en-US" dirty="0"/>
              <a:t>Relevant concepts of differential privacy are easily provided through literature and platforms [5]</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Focus on differentially private algorithms and diverse differentially private relaxations [6]</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Typical mistakes and proposed counterexamples [7]</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Focus on recommendations on how to choose the right epsilon value [8]</a:t>
            </a:r>
          </a:p>
          <a:p>
            <a:pPr marL="0" indent="0"/>
            <a:endParaRPr lang="en-US" dirty="0"/>
          </a:p>
          <a:p>
            <a:endParaRPr lang="en-US" dirty="0"/>
          </a:p>
          <a:p>
            <a:endParaRPr lang="en-US" dirty="0"/>
          </a:p>
        </p:txBody>
      </p:sp>
      <p:sp>
        <p:nvSpPr>
          <p:cNvPr id="4" name="Текстов контейнер 3"/>
          <p:cNvSpPr>
            <a:spLocks noGrp="1"/>
          </p:cNvSpPr>
          <p:nvPr>
            <p:ph type="body" sz="quarter" idx="3"/>
          </p:nvPr>
        </p:nvSpPr>
        <p:spPr/>
        <p:txBody>
          <a:bodyPr anchor="ctr"/>
          <a:lstStyle/>
          <a:p>
            <a:r>
              <a:rPr lang="en-US" dirty="0"/>
              <a:t>Founded Research Gap and Aim</a:t>
            </a:r>
          </a:p>
        </p:txBody>
      </p:sp>
      <p:sp>
        <p:nvSpPr>
          <p:cNvPr id="5" name="Контейнер за съдържание 4"/>
          <p:cNvSpPr>
            <a:spLocks noGrp="1"/>
          </p:cNvSpPr>
          <p:nvPr>
            <p:ph sz="quarter" idx="4"/>
          </p:nvPr>
        </p:nvSpPr>
        <p:spPr>
          <a:xfrm>
            <a:off x="6193367" y="1643050"/>
            <a:ext cx="5664200" cy="4926026"/>
          </a:xfrm>
        </p:spPr>
        <p:txBody>
          <a:bodyPr/>
          <a:lstStyle/>
          <a:p>
            <a:pPr marL="285750" indent="-285750">
              <a:buFont typeface="Wingdings" panose="05000000000000000000" pitchFamily="2" charset="2"/>
              <a:buChar char="§"/>
            </a:pPr>
            <a:r>
              <a:rPr lang="en-US" dirty="0"/>
              <a:t>No straightforward connection between DP and DP in NLP [9]</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Limited work regarding practical application of differential privacy in NLP </a:t>
            </a:r>
          </a:p>
          <a:p>
            <a:endParaRPr lang="en-US" dirty="0"/>
          </a:p>
          <a:p>
            <a:pPr marL="285750" indent="-285750">
              <a:buFont typeface="Wingdings" panose="05000000000000000000" pitchFamily="2" charset="2"/>
              <a:buChar char="§"/>
            </a:pPr>
            <a:r>
              <a:rPr lang="en-US" dirty="0"/>
              <a:t>There do not exist any guidance on choosing differential privacy at all </a:t>
            </a:r>
          </a:p>
          <a:p>
            <a:endParaRPr lang="en-US" dirty="0"/>
          </a:p>
          <a:p>
            <a:pPr marL="285750" indent="-285750">
              <a:buFont typeface="Wingdings" panose="05000000000000000000" pitchFamily="2" charset="2"/>
              <a:buChar char="Ø"/>
            </a:pPr>
            <a:r>
              <a:rPr lang="en-US" dirty="0"/>
              <a:t> </a:t>
            </a:r>
            <a:r>
              <a:rPr lang="en-US" b="1" i="1" dirty="0"/>
              <a:t>Research gap</a:t>
            </a:r>
            <a:r>
              <a:rPr lang="en-US" dirty="0"/>
              <a:t>: what are the requirements to implement differential privacy</a:t>
            </a:r>
          </a:p>
          <a:p>
            <a:endParaRPr lang="en-US" dirty="0"/>
          </a:p>
          <a:p>
            <a:pPr marL="285750" indent="-285750">
              <a:buFont typeface="Wingdings" panose="05000000000000000000" pitchFamily="2" charset="2"/>
              <a:buChar char="Ø"/>
            </a:pPr>
            <a:r>
              <a:rPr lang="en-US" dirty="0"/>
              <a:t> </a:t>
            </a:r>
            <a:r>
              <a:rPr lang="en-US" b="1" i="1" dirty="0"/>
              <a:t>Aim</a:t>
            </a:r>
            <a:r>
              <a:rPr lang="en-US" dirty="0"/>
              <a:t>: motivate practitioners to apply differential privacy in NLP and broaden the applicability of differential privacy</a:t>
            </a:r>
          </a:p>
          <a:p>
            <a:endParaRPr lang="en-US" dirty="0"/>
          </a:p>
          <a:p>
            <a:endParaRPr lang="en-US" dirty="0"/>
          </a:p>
          <a:p>
            <a:endParaRPr lang="en-US" dirty="0"/>
          </a:p>
        </p:txBody>
      </p:sp>
      <p:sp>
        <p:nvSpPr>
          <p:cNvPr id="6" name="Заглавие 5"/>
          <p:cNvSpPr>
            <a:spLocks noGrp="1"/>
          </p:cNvSpPr>
          <p:nvPr>
            <p:ph type="title"/>
          </p:nvPr>
        </p:nvSpPr>
        <p:spPr>
          <a:xfrm>
            <a:off x="315970" y="25400"/>
            <a:ext cx="10586099" cy="720725"/>
          </a:xfrm>
        </p:spPr>
        <p:txBody>
          <a:bodyPr/>
          <a:lstStyle/>
          <a:p>
            <a:r>
              <a:rPr lang="en-US" dirty="0"/>
              <a:t>Problem statement</a:t>
            </a:r>
          </a:p>
        </p:txBody>
      </p:sp>
      <p:sp>
        <p:nvSpPr>
          <p:cNvPr id="7" name="Контейнер за дата 6"/>
          <p:cNvSpPr>
            <a:spLocks noGrp="1"/>
          </p:cNvSpPr>
          <p:nvPr>
            <p:ph type="dt" sz="half"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srgbClr val="FFFFFF">
                    <a:lumMod val="50000"/>
                  </a:srgbClr>
                </a:solidFill>
                <a:effectLst/>
                <a:uLnTx/>
                <a:uFillTx/>
                <a:latin typeface="Arial"/>
                <a:ea typeface="+mn-ea"/>
                <a:cs typeface="+mn-cs"/>
              </a:rPr>
              <a:t>© </a:t>
            </a:r>
            <a:r>
              <a:rPr kumimoji="0" lang="de-DE" sz="800" b="0" i="0" u="none" strike="noStrike" kern="1200" cap="none" spc="0" normalizeH="0" baseline="0" noProof="0" dirty="0" err="1">
                <a:ln>
                  <a:noFill/>
                </a:ln>
                <a:solidFill>
                  <a:srgbClr val="FFFFFF">
                    <a:lumMod val="50000"/>
                  </a:srgbClr>
                </a:solidFill>
                <a:effectLst/>
                <a:uLnTx/>
                <a:uFillTx/>
                <a:latin typeface="Arial"/>
                <a:ea typeface="+mn-ea"/>
                <a:cs typeface="+mn-cs"/>
              </a:rPr>
              <a:t>sebis</a:t>
            </a:r>
            <a:endParaRPr kumimoji="0" lang="en-US" sz="8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4A2CCB4-7108-4850-98BC-50E3A501EADB}" type="slidenum">
              <a:rPr kumimoji="0" lang="en-US" sz="8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sz="8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Tree>
    <p:extLst>
      <p:ext uri="{BB962C8B-B14F-4D97-AF65-F5344CB8AC3E}">
        <p14:creationId xmlns:p14="http://schemas.microsoft.com/office/powerpoint/2010/main" val="227269509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325971" y="260418"/>
            <a:ext cx="10586099" cy="360535"/>
          </a:xfrm>
        </p:spPr>
        <p:txBody>
          <a:bodyPr/>
          <a:lstStyle/>
          <a:p>
            <a:r>
              <a:rPr lang="en-US" dirty="0"/>
              <a:t>Research Questions  </a:t>
            </a:r>
          </a:p>
        </p:txBody>
      </p:sp>
      <p:sp>
        <p:nvSpPr>
          <p:cNvPr id="3" name="Контейнер за съдържание 2"/>
          <p:cNvSpPr>
            <a:spLocks noGrp="1"/>
          </p:cNvSpPr>
          <p:nvPr>
            <p:ph idx="1"/>
          </p:nvPr>
        </p:nvSpPr>
        <p:spPr>
          <a:xfrm>
            <a:off x="583051" y="1524001"/>
            <a:ext cx="6753697" cy="4476403"/>
          </a:xfrm>
        </p:spPr>
        <p:txBody>
          <a:bodyPr/>
          <a:lstStyle/>
          <a:p>
            <a:r>
              <a:rPr lang="en-US" dirty="0"/>
              <a:t>RQ1: What are the properties of Differential Privacy that define its practical application settings?</a:t>
            </a:r>
          </a:p>
          <a:p>
            <a:endParaRPr lang="en-US" dirty="0"/>
          </a:p>
          <a:p>
            <a:endParaRPr lang="en-US" dirty="0"/>
          </a:p>
          <a:p>
            <a:r>
              <a:rPr lang="en-US" dirty="0"/>
              <a:t>RQ2: How can these characteristics be mapped appropriately to Natural Language Processing use cases?</a:t>
            </a:r>
          </a:p>
          <a:p>
            <a:endParaRPr lang="en-US" dirty="0"/>
          </a:p>
          <a:p>
            <a:endParaRPr lang="en-US" dirty="0"/>
          </a:p>
          <a:p>
            <a:r>
              <a:rPr lang="en-US" dirty="0"/>
              <a:t>RQ3: What are the barriers to adoption for differential privacy in Natural Language Processing, and what success factors have been observed?</a:t>
            </a:r>
          </a:p>
          <a:p>
            <a:endParaRPr lang="en-US" dirty="0"/>
          </a:p>
        </p:txBody>
      </p:sp>
      <p:sp>
        <p:nvSpPr>
          <p:cNvPr id="4" name="Контейнер за дата 3"/>
          <p:cNvSpPr>
            <a:spLocks noGrp="1"/>
          </p:cNvSpPr>
          <p:nvPr>
            <p:ph type="dt" sz="half" idx="10"/>
          </p:nvPr>
        </p:nvSpPr>
        <p:spPr/>
        <p:txBody>
          <a:bodyPr/>
          <a:lstStyle/>
          <a:p>
            <a:pPr>
              <a:defRPr/>
            </a:pPr>
            <a:r>
              <a:rPr lang="de-DE"/>
              <a:t>© sebis</a:t>
            </a:r>
            <a:endParaRPr lang="de-DE" dirty="0"/>
          </a:p>
        </p:txBody>
      </p:sp>
      <p:sp>
        <p:nvSpPr>
          <p:cNvPr id="5" name="Контейнер за долния колонтитул 4"/>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6" name="Контейнер за номер на слайда 5"/>
          <p:cNvSpPr>
            <a:spLocks noGrp="1"/>
          </p:cNvSpPr>
          <p:nvPr>
            <p:ph type="sldNum" sz="quarter" idx="12"/>
          </p:nvPr>
        </p:nvSpPr>
        <p:spPr/>
        <p:txBody>
          <a:bodyPr/>
          <a:lstStyle/>
          <a:p>
            <a:pPr>
              <a:defRPr/>
            </a:pPr>
            <a:fld id="{05BC9FAB-BDC1-47C0-A8BB-6E12A8205D33}" type="slidenum">
              <a:rPr lang="de-DE" smtClean="0"/>
              <a:pPr>
                <a:defRPr/>
              </a:pPr>
              <a:t>6</a:t>
            </a:fld>
            <a:endParaRPr lang="de-DE" dirty="0"/>
          </a:p>
        </p:txBody>
      </p:sp>
      <p:sp>
        <p:nvSpPr>
          <p:cNvPr id="7" name="Текстов контейнер 6"/>
          <p:cNvSpPr>
            <a:spLocks noGrp="1"/>
          </p:cNvSpPr>
          <p:nvPr>
            <p:ph type="body" sz="quarter" idx="13"/>
          </p:nvPr>
        </p:nvSpPr>
        <p:spPr>
          <a:xfrm>
            <a:off x="304801" y="629420"/>
            <a:ext cx="10615736" cy="1046979"/>
          </a:xfrm>
        </p:spPr>
        <p:txBody>
          <a:bodyPr/>
          <a:lstStyle/>
          <a:p>
            <a:r>
              <a:rPr lang="en-US" dirty="0"/>
              <a:t>Investigating the State-of-the-Art of Differential Privacy in Natural Language Processing</a:t>
            </a:r>
          </a:p>
        </p:txBody>
      </p:sp>
      <p:sp>
        <p:nvSpPr>
          <p:cNvPr id="12" name="Закръглен правоъгълник 11"/>
          <p:cNvSpPr/>
          <p:nvPr/>
        </p:nvSpPr>
        <p:spPr bwMode="auto">
          <a:xfrm>
            <a:off x="7620000" y="1524001"/>
            <a:ext cx="3058584" cy="6858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3" name="Закръглен правоъгълник 12"/>
          <p:cNvSpPr/>
          <p:nvPr/>
        </p:nvSpPr>
        <p:spPr bwMode="auto">
          <a:xfrm>
            <a:off x="7620000" y="2828874"/>
            <a:ext cx="3058584" cy="6858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4" name="Закръглен правоъгълник 13"/>
          <p:cNvSpPr/>
          <p:nvPr/>
        </p:nvSpPr>
        <p:spPr bwMode="auto">
          <a:xfrm>
            <a:off x="7643648" y="4065561"/>
            <a:ext cx="3058584" cy="6858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5" name="Текстово поле 14"/>
          <p:cNvSpPr txBox="1"/>
          <p:nvPr/>
        </p:nvSpPr>
        <p:spPr>
          <a:xfrm>
            <a:off x="7750329" y="4223795"/>
            <a:ext cx="295190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Semi-structured interviews</a:t>
            </a:r>
          </a:p>
        </p:txBody>
      </p:sp>
      <p:sp>
        <p:nvSpPr>
          <p:cNvPr id="16" name="Текстово поле 15"/>
          <p:cNvSpPr txBox="1"/>
          <p:nvPr/>
        </p:nvSpPr>
        <p:spPr>
          <a:xfrm>
            <a:off x="8077200" y="2971268"/>
            <a:ext cx="295190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Literature Review</a:t>
            </a:r>
          </a:p>
        </p:txBody>
      </p:sp>
      <p:sp>
        <p:nvSpPr>
          <p:cNvPr id="17" name="Текстово поле 16"/>
          <p:cNvSpPr txBox="1"/>
          <p:nvPr/>
        </p:nvSpPr>
        <p:spPr>
          <a:xfrm>
            <a:off x="8077200" y="1690661"/>
            <a:ext cx="295190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rPr>
              <a:t>Literature Review</a:t>
            </a:r>
          </a:p>
        </p:txBody>
      </p:sp>
    </p:spTree>
    <p:extLst>
      <p:ext uri="{BB962C8B-B14F-4D97-AF65-F5344CB8AC3E}">
        <p14:creationId xmlns:p14="http://schemas.microsoft.com/office/powerpoint/2010/main" val="229283569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a:xfrm>
            <a:off x="334437" y="992579"/>
            <a:ext cx="5662084" cy="661976"/>
          </a:xfrm>
        </p:spPr>
        <p:txBody>
          <a:bodyPr anchor="ctr"/>
          <a:lstStyle/>
          <a:p>
            <a:pPr algn="ctr"/>
            <a:r>
              <a:rPr lang="en-US" dirty="0"/>
              <a:t>Literature Review</a:t>
            </a:r>
          </a:p>
        </p:txBody>
      </p:sp>
      <p:sp>
        <p:nvSpPr>
          <p:cNvPr id="3" name="Контейнер за съдържание 2"/>
          <p:cNvSpPr>
            <a:spLocks noGrp="1"/>
          </p:cNvSpPr>
          <p:nvPr>
            <p:ph sz="half" idx="2"/>
          </p:nvPr>
        </p:nvSpPr>
        <p:spPr/>
        <p:txBody>
          <a:bodyPr/>
          <a:lstStyle/>
          <a:p>
            <a:r>
              <a:rPr lang="en-US" dirty="0"/>
              <a:t>Design Literature Review Strategy</a:t>
            </a:r>
          </a:p>
          <a:p>
            <a:pPr marL="285750" indent="-285750">
              <a:buFont typeface="Wingdings" panose="05000000000000000000" pitchFamily="2" charset="2"/>
              <a:buChar char="§"/>
            </a:pPr>
            <a:r>
              <a:rPr lang="en-US" dirty="0"/>
              <a:t>Databases:</a:t>
            </a:r>
          </a:p>
          <a:p>
            <a:pPr marL="642937" lvl="1" indent="-285750">
              <a:buFont typeface="Wingdings" panose="05000000000000000000" pitchFamily="2" charset="2"/>
              <a:buChar char="Ø"/>
            </a:pPr>
            <a:r>
              <a:rPr lang="en-US" dirty="0"/>
              <a:t>Google Scholar, Scopus, IEEE</a:t>
            </a:r>
          </a:p>
          <a:p>
            <a:pPr marL="285750" indent="-285750">
              <a:buFont typeface="Wingdings" panose="05000000000000000000" pitchFamily="2" charset="2"/>
              <a:buChar char="§"/>
            </a:pPr>
            <a:r>
              <a:rPr lang="en-US" dirty="0"/>
              <a:t>Inclusion criteria</a:t>
            </a:r>
          </a:p>
          <a:p>
            <a:pPr marL="285750" indent="-285750">
              <a:buFont typeface="Wingdings" panose="05000000000000000000" pitchFamily="2" charset="2"/>
              <a:buChar char="§"/>
            </a:pPr>
            <a:r>
              <a:rPr lang="en-US" dirty="0"/>
              <a:t>Exclusion criteria</a:t>
            </a:r>
          </a:p>
          <a:p>
            <a:pPr marL="0" indent="0"/>
            <a:endParaRPr lang="en-US" dirty="0"/>
          </a:p>
          <a:p>
            <a:pPr marL="0" indent="0"/>
            <a:endParaRPr lang="en-US" dirty="0"/>
          </a:p>
          <a:p>
            <a:pPr marL="285750" indent="-285750">
              <a:buFont typeface="Wingdings" panose="05000000000000000000" pitchFamily="2" charset="2"/>
              <a:buChar char="§"/>
            </a:pPr>
            <a:r>
              <a:rPr lang="en-US" dirty="0"/>
              <a:t>~ 102 scientific papers</a:t>
            </a:r>
          </a:p>
          <a:p>
            <a:pPr marL="285750" indent="-285750">
              <a:buFont typeface="Wingdings" panose="05000000000000000000" pitchFamily="2" charset="2"/>
              <a:buChar char="§"/>
            </a:pPr>
            <a:r>
              <a:rPr lang="en-US" dirty="0"/>
              <a:t>Search properties of Differential Privacy</a:t>
            </a:r>
          </a:p>
          <a:p>
            <a:pPr marL="285750" indent="-285750">
              <a:buFont typeface="Wingdings" panose="05000000000000000000" pitchFamily="2" charset="2"/>
              <a:buChar char="§"/>
            </a:pPr>
            <a:r>
              <a:rPr lang="en-US" dirty="0"/>
              <a:t>Based on the results, determine how this properties can be mapped to NLP use cases appropriately</a:t>
            </a:r>
          </a:p>
          <a:p>
            <a:pPr marL="285750" indent="-285750">
              <a:buFont typeface="Wingdings" panose="05000000000000000000" pitchFamily="2" charset="2"/>
              <a:buChar char="§"/>
            </a:pPr>
            <a:r>
              <a:rPr lang="en-US" dirty="0"/>
              <a:t>Foundation for the semi-structured interviews</a:t>
            </a:r>
          </a:p>
          <a:p>
            <a:endParaRPr lang="en-US" dirty="0"/>
          </a:p>
        </p:txBody>
      </p:sp>
      <p:sp>
        <p:nvSpPr>
          <p:cNvPr id="4" name="Текстов контейнер 3"/>
          <p:cNvSpPr>
            <a:spLocks noGrp="1"/>
          </p:cNvSpPr>
          <p:nvPr>
            <p:ph type="body" sz="quarter" idx="3"/>
          </p:nvPr>
        </p:nvSpPr>
        <p:spPr>
          <a:xfrm>
            <a:off x="6193367" y="992580"/>
            <a:ext cx="5664200" cy="661975"/>
          </a:xfrm>
        </p:spPr>
        <p:txBody>
          <a:bodyPr anchor="ctr"/>
          <a:lstStyle/>
          <a:p>
            <a:pPr algn="ctr"/>
            <a:r>
              <a:rPr lang="en-US" dirty="0"/>
              <a:t>Semi-structured Interviews</a:t>
            </a:r>
          </a:p>
        </p:txBody>
      </p:sp>
      <p:sp>
        <p:nvSpPr>
          <p:cNvPr id="5" name="Контейнер за съдържание 4"/>
          <p:cNvSpPr>
            <a:spLocks noGrp="1"/>
          </p:cNvSpPr>
          <p:nvPr>
            <p:ph sz="quarter" idx="4"/>
          </p:nvPr>
        </p:nvSpPr>
        <p:spPr/>
        <p:txBody>
          <a:bodyPr/>
          <a:lstStyle/>
          <a:p>
            <a:r>
              <a:rPr lang="en-US" dirty="0"/>
              <a:t>Design interview based on the findings</a:t>
            </a:r>
          </a:p>
          <a:p>
            <a:endParaRPr lang="en-US" dirty="0"/>
          </a:p>
          <a:p>
            <a:r>
              <a:rPr lang="en-US" dirty="0"/>
              <a:t>Semi-structured Interviews with</a:t>
            </a:r>
          </a:p>
          <a:p>
            <a:pPr marL="285750" indent="-285750">
              <a:buFont typeface="Wingdings" panose="05000000000000000000" pitchFamily="2" charset="2"/>
              <a:buChar char="§"/>
            </a:pPr>
            <a:r>
              <a:rPr lang="en-US" dirty="0"/>
              <a:t>Scientists drawn from the papers</a:t>
            </a:r>
          </a:p>
          <a:p>
            <a:pPr marL="285750" indent="-285750">
              <a:buFont typeface="Wingdings" panose="05000000000000000000" pitchFamily="2" charset="2"/>
              <a:buChar char="§"/>
            </a:pPr>
            <a:r>
              <a:rPr lang="en-US" dirty="0"/>
              <a:t>Practitioners</a:t>
            </a:r>
          </a:p>
          <a:p>
            <a:endParaRPr lang="en-US" dirty="0"/>
          </a:p>
          <a:p>
            <a:r>
              <a:rPr lang="en-US" dirty="0"/>
              <a:t>Synthesis</a:t>
            </a:r>
          </a:p>
          <a:p>
            <a:endParaRPr lang="en-US" dirty="0"/>
          </a:p>
          <a:p>
            <a:r>
              <a:rPr lang="en-US" dirty="0"/>
              <a:t>Derive Research Results</a:t>
            </a:r>
          </a:p>
        </p:txBody>
      </p:sp>
      <p:sp>
        <p:nvSpPr>
          <p:cNvPr id="6" name="Заглавие 5"/>
          <p:cNvSpPr>
            <a:spLocks noGrp="1"/>
          </p:cNvSpPr>
          <p:nvPr>
            <p:ph type="title"/>
          </p:nvPr>
        </p:nvSpPr>
        <p:spPr/>
        <p:txBody>
          <a:bodyPr/>
          <a:lstStyle/>
          <a:p>
            <a:r>
              <a:rPr lang="en-US" dirty="0"/>
              <a:t>Research Methodology</a:t>
            </a:r>
          </a:p>
        </p:txBody>
      </p:sp>
      <p:sp>
        <p:nvSpPr>
          <p:cNvPr id="7" name="Контейнер за дата 6"/>
          <p:cNvSpPr>
            <a:spLocks noGrp="1"/>
          </p:cNvSpPr>
          <p:nvPr>
            <p:ph type="dt" sz="half" idx="10"/>
          </p:nvPr>
        </p:nvSpPr>
        <p:spPr/>
        <p:txBody>
          <a:bodyPr/>
          <a:lstStyle/>
          <a:p>
            <a:pPr>
              <a:defRPr/>
            </a:pPr>
            <a:r>
              <a:rPr lang="de-DE" noProof="0"/>
              <a:t>© sebis</a:t>
            </a:r>
            <a:endParaRPr lang="en-US" noProof="0" dirty="0"/>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a:defRPr/>
            </a:pPr>
            <a:fld id="{34A2CCB4-7108-4850-98BC-50E3A501EADB}" type="slidenum">
              <a:rPr lang="en-US" noProof="0" smtClean="0"/>
              <a:pPr>
                <a:defRPr/>
              </a:pPr>
              <a:t>7</a:t>
            </a:fld>
            <a:endParaRPr lang="en-US" noProof="0" dirty="0"/>
          </a:p>
        </p:txBody>
      </p:sp>
      <p:cxnSp>
        <p:nvCxnSpPr>
          <p:cNvPr id="11" name="Съединител с чупка 10"/>
          <p:cNvCxnSpPr/>
          <p:nvPr/>
        </p:nvCxnSpPr>
        <p:spPr bwMode="auto">
          <a:xfrm rot="5400000" flipH="1" flipV="1">
            <a:off x="3382424" y="774633"/>
            <a:ext cx="5424095" cy="5859988"/>
          </a:xfrm>
          <a:prstGeom prst="bentConnector5">
            <a:avLst>
              <a:gd name="adj1" fmla="val -1553"/>
              <a:gd name="adj2" fmla="val 49991"/>
              <a:gd name="adj3" fmla="val 104215"/>
            </a:avLst>
          </a:prstGeom>
          <a:ln w="41275">
            <a:solidFill>
              <a:schemeClr val="tx1">
                <a:alpha val="50000"/>
              </a:schemeClr>
            </a:solidFill>
            <a:headEnd type="none" w="med" len="med"/>
            <a:tailEnd type="triangle" w="lg"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46856783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a:xfrm>
            <a:off x="334437" y="992579"/>
            <a:ext cx="5662084" cy="661976"/>
          </a:xfrm>
        </p:spPr>
        <p:txBody>
          <a:bodyPr anchor="ctr"/>
          <a:lstStyle/>
          <a:p>
            <a:pPr algn="ctr"/>
            <a:r>
              <a:rPr lang="en-US" dirty="0"/>
              <a:t>Literature Review</a:t>
            </a:r>
          </a:p>
        </p:txBody>
      </p:sp>
      <p:sp>
        <p:nvSpPr>
          <p:cNvPr id="3" name="Контейнер за съдържание 2"/>
          <p:cNvSpPr>
            <a:spLocks noGrp="1"/>
          </p:cNvSpPr>
          <p:nvPr>
            <p:ph sz="half" idx="2"/>
          </p:nvPr>
        </p:nvSpPr>
        <p:spPr/>
        <p:txBody>
          <a:bodyPr/>
          <a:lstStyle/>
          <a:p>
            <a:r>
              <a:rPr lang="en-US" b="1" dirty="0"/>
              <a:t>Design Literature Review Strategy</a:t>
            </a:r>
          </a:p>
          <a:p>
            <a:pPr marL="285750" indent="-285750">
              <a:buFont typeface="Wingdings" panose="05000000000000000000" pitchFamily="2" charset="2"/>
              <a:buChar char="§"/>
            </a:pPr>
            <a:r>
              <a:rPr lang="en-US" b="1" dirty="0"/>
              <a:t>Databases:</a:t>
            </a:r>
          </a:p>
          <a:p>
            <a:pPr marL="642937" lvl="1" indent="-285750">
              <a:buFont typeface="Wingdings" panose="05000000000000000000" pitchFamily="2" charset="2"/>
              <a:buChar char="Ø"/>
            </a:pPr>
            <a:r>
              <a:rPr lang="en-US" b="1" dirty="0"/>
              <a:t>Google Scholar, Scopus, IEEE</a:t>
            </a:r>
          </a:p>
          <a:p>
            <a:pPr marL="285750" indent="-285750">
              <a:buFont typeface="Wingdings" panose="05000000000000000000" pitchFamily="2" charset="2"/>
              <a:buChar char="§"/>
            </a:pPr>
            <a:r>
              <a:rPr lang="en-US" b="1" dirty="0"/>
              <a:t>Inclusion criteria</a:t>
            </a:r>
          </a:p>
          <a:p>
            <a:pPr marL="285750" indent="-285750">
              <a:buFont typeface="Wingdings" panose="05000000000000000000" pitchFamily="2" charset="2"/>
              <a:buChar char="§"/>
            </a:pPr>
            <a:r>
              <a:rPr lang="en-US" b="1" dirty="0"/>
              <a:t>Exclusion criteria</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 102 scientific papers</a:t>
            </a:r>
          </a:p>
          <a:p>
            <a:pPr marL="285750" indent="-285750">
              <a:buFont typeface="Wingdings" panose="05000000000000000000" pitchFamily="2" charset="2"/>
              <a:buChar char="§"/>
            </a:pPr>
            <a:r>
              <a:rPr lang="en-US" dirty="0"/>
              <a:t>Search properties of Differential Privacy</a:t>
            </a:r>
          </a:p>
          <a:p>
            <a:pPr marL="285750" indent="-285750">
              <a:buFont typeface="Wingdings" panose="05000000000000000000" pitchFamily="2" charset="2"/>
              <a:buChar char="§"/>
            </a:pPr>
            <a:r>
              <a:rPr lang="en-US" dirty="0"/>
              <a:t>Based on the results, determine how this properties can be mapped to NLP use cases appropriately</a:t>
            </a:r>
          </a:p>
          <a:p>
            <a:pPr marL="285750" indent="-285750">
              <a:buFont typeface="Wingdings" panose="05000000000000000000" pitchFamily="2" charset="2"/>
              <a:buChar char="§"/>
            </a:pPr>
            <a:r>
              <a:rPr lang="en-US" dirty="0"/>
              <a:t>Foundation for the semi-structured interviews</a:t>
            </a:r>
          </a:p>
          <a:p>
            <a:endParaRPr lang="en-US" dirty="0"/>
          </a:p>
        </p:txBody>
      </p:sp>
      <p:sp>
        <p:nvSpPr>
          <p:cNvPr id="4" name="Текстов контейнер 3"/>
          <p:cNvSpPr>
            <a:spLocks noGrp="1"/>
          </p:cNvSpPr>
          <p:nvPr>
            <p:ph type="body" sz="quarter" idx="3"/>
          </p:nvPr>
        </p:nvSpPr>
        <p:spPr>
          <a:xfrm>
            <a:off x="6193367" y="992580"/>
            <a:ext cx="5664200" cy="661975"/>
          </a:xfrm>
        </p:spPr>
        <p:txBody>
          <a:bodyPr anchor="ctr"/>
          <a:lstStyle/>
          <a:p>
            <a:pPr algn="ctr"/>
            <a:r>
              <a:rPr lang="en-US" dirty="0"/>
              <a:t>Semi-structured Interviews</a:t>
            </a:r>
          </a:p>
        </p:txBody>
      </p:sp>
      <p:sp>
        <p:nvSpPr>
          <p:cNvPr id="5" name="Контейнер за съдържание 4"/>
          <p:cNvSpPr>
            <a:spLocks noGrp="1"/>
          </p:cNvSpPr>
          <p:nvPr>
            <p:ph sz="quarter" idx="4"/>
          </p:nvPr>
        </p:nvSpPr>
        <p:spPr/>
        <p:txBody>
          <a:bodyPr/>
          <a:lstStyle/>
          <a:p>
            <a:r>
              <a:rPr lang="en-US" dirty="0"/>
              <a:t>Design interview based on the findings</a:t>
            </a:r>
          </a:p>
          <a:p>
            <a:endParaRPr lang="en-US" dirty="0"/>
          </a:p>
          <a:p>
            <a:r>
              <a:rPr lang="en-US" dirty="0"/>
              <a:t>Semi-structured Interviews with</a:t>
            </a:r>
          </a:p>
          <a:p>
            <a:pPr marL="285750" indent="-285750">
              <a:buFont typeface="Wingdings" panose="05000000000000000000" pitchFamily="2" charset="2"/>
              <a:buChar char="§"/>
            </a:pPr>
            <a:r>
              <a:rPr lang="en-US" dirty="0"/>
              <a:t>Scientists drawn from the papers</a:t>
            </a:r>
          </a:p>
          <a:p>
            <a:pPr marL="285750" indent="-285750">
              <a:buFont typeface="Wingdings" panose="05000000000000000000" pitchFamily="2" charset="2"/>
              <a:buChar char="§"/>
            </a:pPr>
            <a:r>
              <a:rPr lang="en-US" dirty="0"/>
              <a:t>Practitioners</a:t>
            </a:r>
          </a:p>
          <a:p>
            <a:endParaRPr lang="en-US" dirty="0"/>
          </a:p>
          <a:p>
            <a:r>
              <a:rPr lang="en-US" dirty="0"/>
              <a:t>Synthesis</a:t>
            </a:r>
          </a:p>
          <a:p>
            <a:endParaRPr lang="en-US" dirty="0"/>
          </a:p>
          <a:p>
            <a:r>
              <a:rPr lang="en-US" dirty="0"/>
              <a:t>Derive Research Results</a:t>
            </a:r>
          </a:p>
        </p:txBody>
      </p:sp>
      <p:sp>
        <p:nvSpPr>
          <p:cNvPr id="6" name="Заглавие 5"/>
          <p:cNvSpPr>
            <a:spLocks noGrp="1"/>
          </p:cNvSpPr>
          <p:nvPr>
            <p:ph type="title"/>
          </p:nvPr>
        </p:nvSpPr>
        <p:spPr/>
        <p:txBody>
          <a:bodyPr/>
          <a:lstStyle/>
          <a:p>
            <a:r>
              <a:rPr lang="en-US" dirty="0"/>
              <a:t>Research Methodology</a:t>
            </a:r>
          </a:p>
        </p:txBody>
      </p:sp>
      <p:sp>
        <p:nvSpPr>
          <p:cNvPr id="7" name="Контейнер за дата 6"/>
          <p:cNvSpPr>
            <a:spLocks noGrp="1"/>
          </p:cNvSpPr>
          <p:nvPr>
            <p:ph type="dt" sz="half" idx="10"/>
          </p:nvPr>
        </p:nvSpPr>
        <p:spPr/>
        <p:txBody>
          <a:bodyPr/>
          <a:lstStyle/>
          <a:p>
            <a:pPr>
              <a:defRPr/>
            </a:pPr>
            <a:r>
              <a:rPr lang="de-DE" noProof="0"/>
              <a:t>© sebis</a:t>
            </a:r>
            <a:endParaRPr lang="en-US" noProof="0" dirty="0"/>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a:defRPr/>
            </a:pPr>
            <a:fld id="{34A2CCB4-7108-4850-98BC-50E3A501EADB}" type="slidenum">
              <a:rPr lang="en-US" noProof="0" smtClean="0"/>
              <a:pPr>
                <a:defRPr/>
              </a:pPr>
              <a:t>8</a:t>
            </a:fld>
            <a:endParaRPr lang="en-US" noProof="0" dirty="0"/>
          </a:p>
        </p:txBody>
      </p:sp>
      <p:cxnSp>
        <p:nvCxnSpPr>
          <p:cNvPr id="11" name="Съединител с чупка 10"/>
          <p:cNvCxnSpPr/>
          <p:nvPr/>
        </p:nvCxnSpPr>
        <p:spPr bwMode="auto">
          <a:xfrm rot="5400000" flipH="1" flipV="1">
            <a:off x="3382424" y="774633"/>
            <a:ext cx="5424095" cy="5859988"/>
          </a:xfrm>
          <a:prstGeom prst="bentConnector5">
            <a:avLst>
              <a:gd name="adj1" fmla="val -1553"/>
              <a:gd name="adj2" fmla="val 49991"/>
              <a:gd name="adj3" fmla="val 104215"/>
            </a:avLst>
          </a:prstGeom>
          <a:ln w="41275">
            <a:solidFill>
              <a:schemeClr val="tx1">
                <a:alpha val="50000"/>
              </a:schemeClr>
            </a:solidFill>
            <a:headEnd type="none" w="med" len="med"/>
            <a:tailEnd type="triangle" w="lg"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23851340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ов контейнер 1"/>
          <p:cNvSpPr>
            <a:spLocks noGrp="1"/>
          </p:cNvSpPr>
          <p:nvPr>
            <p:ph type="body" idx="1"/>
          </p:nvPr>
        </p:nvSpPr>
        <p:spPr>
          <a:xfrm>
            <a:off x="334437" y="992579"/>
            <a:ext cx="5662084" cy="661976"/>
          </a:xfrm>
        </p:spPr>
        <p:txBody>
          <a:bodyPr anchor="ctr"/>
          <a:lstStyle/>
          <a:p>
            <a:pPr algn="ctr"/>
            <a:r>
              <a:rPr lang="en-US" dirty="0"/>
              <a:t>Inclusion criteria</a:t>
            </a:r>
          </a:p>
        </p:txBody>
      </p:sp>
      <p:sp>
        <p:nvSpPr>
          <p:cNvPr id="3" name="Контейнер за съдържание 2"/>
          <p:cNvSpPr>
            <a:spLocks noGrp="1"/>
          </p:cNvSpPr>
          <p:nvPr>
            <p:ph sz="half" idx="2"/>
          </p:nvPr>
        </p:nvSpPr>
        <p:spPr/>
        <p:txBody>
          <a:bodyPr/>
          <a:lstStyle/>
          <a:p>
            <a:pPr marL="285750" indent="-285750">
              <a:buFont typeface="Wingdings" panose="05000000000000000000" pitchFamily="2" charset="2"/>
              <a:buChar char="q"/>
            </a:pPr>
            <a:r>
              <a:rPr lang="en-US" dirty="0"/>
              <a:t>Keywords derived from the research questions</a:t>
            </a:r>
          </a:p>
          <a:p>
            <a:pPr marL="0" indent="0"/>
            <a:endParaRPr lang="en-US" dirty="0"/>
          </a:p>
          <a:p>
            <a:pPr marL="642937" lvl="1" indent="-285750"/>
            <a:r>
              <a:rPr lang="en-US" sz="1600" i="1" dirty="0"/>
              <a:t>RQ1: What are the </a:t>
            </a:r>
            <a:r>
              <a:rPr lang="en-US" sz="1600" b="1" i="1" dirty="0"/>
              <a:t>properties of Differential Privacy </a:t>
            </a:r>
            <a:r>
              <a:rPr lang="en-US" sz="1600" i="1" dirty="0"/>
              <a:t>that define its </a:t>
            </a:r>
            <a:r>
              <a:rPr lang="en-US" sz="1600" b="1" i="1" dirty="0"/>
              <a:t>practical application settings</a:t>
            </a:r>
            <a:r>
              <a:rPr lang="en-US" sz="1600" i="1" dirty="0"/>
              <a:t>?</a:t>
            </a:r>
          </a:p>
          <a:p>
            <a:pPr marL="357187" lvl="1" indent="0">
              <a:buNone/>
            </a:pPr>
            <a:endParaRPr lang="en-US" i="1" dirty="0"/>
          </a:p>
          <a:p>
            <a:endParaRPr lang="en-US" dirty="0"/>
          </a:p>
          <a:p>
            <a:pPr marL="642937" lvl="1" indent="-285750"/>
            <a:r>
              <a:rPr lang="en-US" sz="1600" i="1" dirty="0"/>
              <a:t>RQ2: How can these characteristics be mapped appropriately to </a:t>
            </a:r>
            <a:r>
              <a:rPr lang="en-US" sz="1600" b="1" i="1" dirty="0"/>
              <a:t>Natural Language Processing use cases</a:t>
            </a:r>
            <a:r>
              <a:rPr lang="en-US" sz="1600" i="1" dirty="0"/>
              <a:t>?</a:t>
            </a:r>
          </a:p>
          <a:p>
            <a:pPr marL="722313" lvl="3" indent="0">
              <a:buNone/>
            </a:pPr>
            <a:endParaRPr lang="en-US" dirty="0"/>
          </a:p>
          <a:p>
            <a:pPr marL="285750" indent="-285750">
              <a:buFont typeface="Wingdings" panose="05000000000000000000" pitchFamily="2" charset="2"/>
              <a:buChar char="q"/>
            </a:pPr>
            <a:r>
              <a:rPr lang="en-US" dirty="0"/>
              <a:t>Backwards snowballing</a:t>
            </a:r>
          </a:p>
          <a:p>
            <a:pPr marL="0" indent="0"/>
            <a:endParaRPr lang="en-US" dirty="0"/>
          </a:p>
          <a:p>
            <a:endParaRPr lang="en-US" dirty="0"/>
          </a:p>
        </p:txBody>
      </p:sp>
      <p:sp>
        <p:nvSpPr>
          <p:cNvPr id="4" name="Текстов контейнер 3"/>
          <p:cNvSpPr>
            <a:spLocks noGrp="1"/>
          </p:cNvSpPr>
          <p:nvPr>
            <p:ph type="body" sz="quarter" idx="3"/>
          </p:nvPr>
        </p:nvSpPr>
        <p:spPr>
          <a:xfrm>
            <a:off x="6193367" y="992580"/>
            <a:ext cx="5664200" cy="661975"/>
          </a:xfrm>
        </p:spPr>
        <p:txBody>
          <a:bodyPr anchor="ctr"/>
          <a:lstStyle/>
          <a:p>
            <a:pPr algn="ctr"/>
            <a:r>
              <a:rPr lang="en-US" dirty="0"/>
              <a:t>Exclusion criteria</a:t>
            </a:r>
          </a:p>
        </p:txBody>
      </p:sp>
      <p:sp>
        <p:nvSpPr>
          <p:cNvPr id="5" name="Контейнер за съдържание 4"/>
          <p:cNvSpPr>
            <a:spLocks noGrp="1"/>
          </p:cNvSpPr>
          <p:nvPr>
            <p:ph sz="quarter" idx="4"/>
          </p:nvPr>
        </p:nvSpPr>
        <p:spPr/>
        <p:txBody>
          <a:bodyPr/>
          <a:lstStyle/>
          <a:p>
            <a:pPr marL="285750" indent="-285750">
              <a:buFont typeface="Wingdings" panose="05000000000000000000" pitchFamily="2" charset="2"/>
              <a:buChar char="q"/>
            </a:pPr>
            <a:r>
              <a:rPr lang="en-US" dirty="0"/>
              <a:t>Papers published before 2006 </a:t>
            </a:r>
          </a:p>
          <a:p>
            <a:pPr marL="0" indent="0"/>
            <a:endParaRPr lang="en-US" dirty="0"/>
          </a:p>
          <a:p>
            <a:pPr marL="285750" indent="-285750">
              <a:buFont typeface="Wingdings" panose="05000000000000000000" pitchFamily="2" charset="2"/>
              <a:buChar char="q"/>
            </a:pPr>
            <a:r>
              <a:rPr lang="en-US" dirty="0"/>
              <a:t>Keywords not relevant for the research excluded</a:t>
            </a:r>
          </a:p>
          <a:p>
            <a:pPr marL="642937" lvl="1" indent="-285750">
              <a:buFont typeface="Wingdings" panose="05000000000000000000" pitchFamily="2" charset="2"/>
              <a:buChar char="v"/>
            </a:pPr>
            <a:endParaRPr lang="en-US" dirty="0"/>
          </a:p>
          <a:p>
            <a:pPr marL="642937" lvl="1" indent="-285750">
              <a:buFont typeface="Wingdings" panose="05000000000000000000" pitchFamily="2" charset="2"/>
              <a:buChar char="v"/>
            </a:pPr>
            <a:r>
              <a:rPr lang="en-US" dirty="0"/>
              <a:t>Graph</a:t>
            </a:r>
          </a:p>
          <a:p>
            <a:pPr marL="642937" lvl="1" indent="-285750">
              <a:buFont typeface="Wingdings" panose="05000000000000000000" pitchFamily="2" charset="2"/>
              <a:buChar char="v"/>
            </a:pPr>
            <a:r>
              <a:rPr lang="en-US" dirty="0"/>
              <a:t>Image</a:t>
            </a:r>
          </a:p>
          <a:p>
            <a:pPr marL="642937" lvl="1" indent="-285750">
              <a:buFont typeface="Wingdings" panose="05000000000000000000" pitchFamily="2" charset="2"/>
              <a:buChar char="v"/>
            </a:pPr>
            <a:r>
              <a:rPr lang="en-US" dirty="0"/>
              <a:t>(Homomorphic) Encryption</a:t>
            </a:r>
          </a:p>
          <a:p>
            <a:pPr marL="642937" lvl="1" indent="-285750">
              <a:buFont typeface="Wingdings" panose="05000000000000000000" pitchFamily="2" charset="2"/>
              <a:buChar char="v"/>
            </a:pPr>
            <a:r>
              <a:rPr lang="en-US" dirty="0"/>
              <a:t>Federated learning</a:t>
            </a:r>
          </a:p>
          <a:p>
            <a:pPr marL="357187" lvl="1" indent="0">
              <a:buNone/>
            </a:pPr>
            <a:endParaRPr lang="en-US" dirty="0"/>
          </a:p>
          <a:p>
            <a:pPr marL="285750" indent="-285750">
              <a:buFont typeface="Wingdings" panose="05000000000000000000" pitchFamily="2" charset="2"/>
              <a:buChar char="q"/>
            </a:pPr>
            <a:r>
              <a:rPr lang="en-US" dirty="0"/>
              <a:t>Papers not relevant for the research based on the title and abstract excluded</a:t>
            </a:r>
          </a:p>
          <a:p>
            <a:endParaRPr lang="en-US" dirty="0"/>
          </a:p>
        </p:txBody>
      </p:sp>
      <p:sp>
        <p:nvSpPr>
          <p:cNvPr id="6" name="Заглавие 5"/>
          <p:cNvSpPr>
            <a:spLocks noGrp="1"/>
          </p:cNvSpPr>
          <p:nvPr>
            <p:ph type="title"/>
          </p:nvPr>
        </p:nvSpPr>
        <p:spPr/>
        <p:txBody>
          <a:bodyPr/>
          <a:lstStyle/>
          <a:p>
            <a:r>
              <a:rPr lang="en-US" dirty="0"/>
              <a:t>Research Methodology</a:t>
            </a:r>
          </a:p>
        </p:txBody>
      </p:sp>
      <p:sp>
        <p:nvSpPr>
          <p:cNvPr id="7" name="Контейнер за дата 6"/>
          <p:cNvSpPr>
            <a:spLocks noGrp="1"/>
          </p:cNvSpPr>
          <p:nvPr>
            <p:ph type="dt" sz="half" idx="10"/>
          </p:nvPr>
        </p:nvSpPr>
        <p:spPr/>
        <p:txBody>
          <a:bodyPr/>
          <a:lstStyle/>
          <a:p>
            <a:pPr>
              <a:defRPr/>
            </a:pPr>
            <a:r>
              <a:rPr lang="de-DE" noProof="0"/>
              <a:t>© sebis</a:t>
            </a:r>
            <a:endParaRPr lang="en-US" noProof="0" dirty="0"/>
          </a:p>
        </p:txBody>
      </p:sp>
      <p:sp>
        <p:nvSpPr>
          <p:cNvPr id="8" name="Контейнер за долния колонтитул 7"/>
          <p:cNvSpPr>
            <a:spLocks noGrp="1"/>
          </p:cNvSpPr>
          <p:nvPr>
            <p:ph type="ftr" sz="quarter" idx="11"/>
          </p:nvPr>
        </p:nvSpPr>
        <p:spPr/>
        <p:txBody>
          <a:bodyPr/>
          <a:lstStyle/>
          <a:p>
            <a:pPr>
              <a:defRPr/>
            </a:pPr>
            <a:r>
              <a:rPr lang="en-US" dirty="0"/>
              <a:t>231023 Natalia </a:t>
            </a:r>
            <a:r>
              <a:rPr lang="en-US" dirty="0" err="1"/>
              <a:t>Milanova</a:t>
            </a:r>
            <a:r>
              <a:rPr lang="en-US" dirty="0"/>
              <a:t> | Investigating the State-of-the-Art of Differential Privacy in Natural Language Processing</a:t>
            </a:r>
            <a:endParaRPr lang="de-DE" dirty="0"/>
          </a:p>
        </p:txBody>
      </p:sp>
      <p:sp>
        <p:nvSpPr>
          <p:cNvPr id="9" name="Контейнер за номер на слайда 8"/>
          <p:cNvSpPr>
            <a:spLocks noGrp="1"/>
          </p:cNvSpPr>
          <p:nvPr>
            <p:ph type="sldNum" sz="quarter" idx="12"/>
          </p:nvPr>
        </p:nvSpPr>
        <p:spPr/>
        <p:txBody>
          <a:bodyPr/>
          <a:lstStyle/>
          <a:p>
            <a:pPr>
              <a:defRPr/>
            </a:pPr>
            <a:fld id="{34A2CCB4-7108-4850-98BC-50E3A501EADB}" type="slidenum">
              <a:rPr lang="en-US" noProof="0" smtClean="0"/>
              <a:pPr>
                <a:defRPr/>
              </a:pPr>
              <a:t>9</a:t>
            </a:fld>
            <a:endParaRPr lang="en-US" noProof="0" dirty="0"/>
          </a:p>
        </p:txBody>
      </p:sp>
    </p:spTree>
    <p:extLst>
      <p:ext uri="{BB962C8B-B14F-4D97-AF65-F5344CB8AC3E}">
        <p14:creationId xmlns:p14="http://schemas.microsoft.com/office/powerpoint/2010/main" val="1288703961"/>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6FEE22EF-CE78-4652-AF62-532A236F1ECD}" vid="{E8268B09-2135-444D-9711-C6D24C3A78C2}"/>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19809</TotalTime>
  <Words>4704</Words>
  <Application>Microsoft Office PowerPoint</Application>
  <PresentationFormat>Widescreen</PresentationFormat>
  <Paragraphs>758</Paragraphs>
  <Slides>41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41</vt:i4>
      </vt:variant>
    </vt:vector>
  </HeadingPairs>
  <TitlesOfParts>
    <vt:vector size="51" baseType="lpstr">
      <vt:lpstr>Arial</vt:lpstr>
      <vt:lpstr>Arial Unicode MS</vt:lpstr>
      <vt:lpstr>Bahnschrift Light</vt:lpstr>
      <vt:lpstr>Calibri</vt:lpstr>
      <vt:lpstr>Calisto MT</vt:lpstr>
      <vt:lpstr>Helvetica Neue</vt:lpstr>
      <vt:lpstr>Times New Roman</vt:lpstr>
      <vt:lpstr>TUM Neue Helvetica 75 Bold</vt:lpstr>
      <vt:lpstr>Wingdings</vt:lpstr>
      <vt:lpstr>Slides sebis 2013 2</vt:lpstr>
      <vt:lpstr>Investigating the State-of-the-Art of Differential Privacy in Natural Language Processing</vt:lpstr>
      <vt:lpstr>Outline </vt:lpstr>
      <vt:lpstr>Motivation</vt:lpstr>
      <vt:lpstr>Motivation</vt:lpstr>
      <vt:lpstr>Problem statement</vt:lpstr>
      <vt:lpstr>Research Questions  </vt:lpstr>
      <vt:lpstr>Research Methodology</vt:lpstr>
      <vt:lpstr>Research Methodology</vt:lpstr>
      <vt:lpstr>Research Methodology</vt:lpstr>
      <vt:lpstr>Research Methodology</vt:lpstr>
      <vt:lpstr>Research Methodology</vt:lpstr>
      <vt:lpstr>Research Methodology</vt:lpstr>
      <vt:lpstr>Research Methodology</vt:lpstr>
      <vt:lpstr>Research Methodology</vt:lpstr>
      <vt:lpstr>Research Methodology</vt:lpstr>
      <vt:lpstr>Results</vt:lpstr>
      <vt:lpstr>Results</vt:lpstr>
      <vt:lpstr>Overview of the research process and findings</vt:lpstr>
      <vt:lpstr>Results</vt:lpstr>
      <vt:lpstr>Overview of the research process and findings</vt:lpstr>
      <vt:lpstr>Overview of the research process and findings </vt:lpstr>
      <vt:lpstr>Results</vt:lpstr>
      <vt:lpstr>Overview of the research process and findings</vt:lpstr>
      <vt:lpstr>Results</vt:lpstr>
      <vt:lpstr>Results</vt:lpstr>
      <vt:lpstr>Results</vt:lpstr>
      <vt:lpstr>Results</vt:lpstr>
      <vt:lpstr>Results </vt:lpstr>
      <vt:lpstr>Results</vt:lpstr>
      <vt:lpstr>A Recap, Limitations, and Future Trajectories</vt:lpstr>
      <vt:lpstr>Thank you for your attention! Do you have any questions?</vt:lpstr>
      <vt:lpstr>PowerPoint Presentation</vt:lpstr>
      <vt:lpstr>References</vt:lpstr>
      <vt:lpstr>References</vt:lpstr>
      <vt:lpstr>Definition</vt:lpstr>
      <vt:lpstr>Research Methodology</vt:lpstr>
      <vt:lpstr>Research Methodology</vt:lpstr>
      <vt:lpstr>Research Methodology</vt:lpstr>
      <vt:lpstr>Research Methodology</vt:lpstr>
      <vt:lpstr>Interview Questions</vt:lpstr>
      <vt:lpstr>Interview Questions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the State-of-the-Art of Differential Privacy in Natural Language Processing</dc:title>
  <dc:creator>Natalia M</dc:creator>
  <dc:description>Copyright sebis</dc:description>
  <cp:lastModifiedBy>Natalia M</cp:lastModifiedBy>
  <cp:revision>136</cp:revision>
  <dcterms:created xsi:type="dcterms:W3CDTF">2023-05-22T15:52:20Z</dcterms:created>
  <dcterms:modified xsi:type="dcterms:W3CDTF">2023-10-23T10:32:08Z</dcterms:modified>
</cp:coreProperties>
</file>